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4.xml" ContentType="application/vnd.openxmlformats-officedocument.theme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  <p:sldMasterId id="2147483930" r:id="rId2"/>
    <p:sldMasterId id="2147483943" r:id="rId3"/>
  </p:sldMasterIdLst>
  <p:notesMasterIdLst>
    <p:notesMasterId r:id="rId8"/>
  </p:notesMasterIdLst>
  <p:sldIdLst>
    <p:sldId id="289" r:id="rId4"/>
    <p:sldId id="5589" r:id="rId5"/>
    <p:sldId id="344" r:id="rId6"/>
    <p:sldId id="274" r:id="rId7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" initials="AL" lastIdx="18" clrIdx="0"/>
  <p:cmAuthor id="2" name="Alistair McWiggan" initials="AM" lastIdx="1" clrIdx="1"/>
  <p:cmAuthor id="3" name="Alistair McWiggan" initials="AM [2]" lastIdx="1" clrIdx="2"/>
  <p:cmAuthor id="4" name="Alistair McWiggan" initials="AM [3]" lastIdx="1" clrIdx="3"/>
  <p:cmAuthor id="5" name="Sarah Markham" initials="SM" lastIdx="1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0"/>
    <a:srgbClr val="006BAB"/>
    <a:srgbClr val="4E2C1B"/>
    <a:srgbClr val="8A3F1E"/>
    <a:srgbClr val="003D69"/>
    <a:srgbClr val="8DC234"/>
    <a:srgbClr val="85898B"/>
    <a:srgbClr val="65747E"/>
    <a:srgbClr val="3170A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6400" autoAdjust="0"/>
  </p:normalViewPr>
  <p:slideViewPr>
    <p:cSldViewPr snapToGrid="0" snapToObjects="1">
      <p:cViewPr varScale="1">
        <p:scale>
          <a:sx n="141" d="100"/>
          <a:sy n="141" d="100"/>
        </p:scale>
        <p:origin x="11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fld id="{E274DBD4-3149-4FF4-B44D-0166D77A6B73}" type="datetimeFigureOut">
              <a:rPr lang="pt-PT" smtClean="0"/>
              <a:pPr/>
              <a:t>08/03/2022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fld id="{8E5760C7-A51A-41C0-BF5A-7DD2144F728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67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60C7-A51A-41C0-BF5A-7DD2144F728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35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17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60C7-A51A-41C0-BF5A-7DD2144F728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732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BC74-2A2C-F646-9EB0-6463FA68F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1.%20CURRENT%20PARTNERS/%E2%80%A2WB%20ALLIANCE/%E2%80%A2%20WBA%20-%20New%20Branding/%E2%80%A2%20WBA%20Images/Sub-brands/Abstract/PNG/Small/WBA_Connected_City_Background_RBG_Small.png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1.%20CURRENT%20PARTNERS/%E2%80%A2WB%20ALLIANCE/%E2%80%A2%20WBA%20-%20New%20Branding/%E2%80%A2%20WBA%20Images/Sub-brands/Abstract/PNG/Medium/WBA_World_Wifi_Day_RGB_Medium.png" TargetMode="External"/><Relationship Id="rId3" Type="http://schemas.openxmlformats.org/officeDocument/2006/relationships/tags" Target="../tags/tag23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0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4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1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2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3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4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B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CE77A8E-6ED3-446C-A6DD-CFB42182D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100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46" imgH="346" progId="TCLayout.ActiveDocument.1">
                  <p:embed/>
                </p:oleObj>
              </mc:Choice>
              <mc:Fallback>
                <p:oleObj name="think-cell Slide" r:id="rId4" imgW="346" imgH="34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CE77A8E-6ED3-446C-A6DD-CFB42182D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F2EE6DB-1F1F-4EF4-9F16-C6B0BCC8821F}"/>
              </a:ext>
            </a:extLst>
          </p:cNvPr>
          <p:cNvSpPr txBox="1">
            <a:spLocks/>
          </p:cNvSpPr>
          <p:nvPr userDrawn="1"/>
        </p:nvSpPr>
        <p:spPr>
          <a:xfrm>
            <a:off x="370034" y="683517"/>
            <a:ext cx="3386707" cy="288032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en-GB" sz="1200" dirty="0">
              <a:latin typeface="Asap" panose="02000506040000020004" pitchFamily="2" charset="0"/>
              <a:cs typeface="Calibri Light" panose="020F0302020204030204" pitchFamily="34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2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B 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2A92E2-024C-4181-9FC9-18D6F9A8A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5453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7925042-005A-4CE7-9899-6AF09DFDA2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pic>
        <p:nvPicPr>
          <p:cNvPr id="10" name="WBA_Connected_City_Background_RBG_Medium.png"/>
          <p:cNvPicPr>
            <a:picLocks noChangeAspect="1"/>
          </p:cNvPicPr>
          <p:nvPr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6633"/>
            <a:ext cx="5761038" cy="31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-9525" y="1965723"/>
            <a:ext cx="5805488" cy="3177777"/>
          </a:xfrm>
          <a:custGeom>
            <a:avLst/>
            <a:gdLst>
              <a:gd name="connsiteX0" fmla="*/ 0 w 4917440"/>
              <a:gd name="connsiteY0" fmla="*/ 152400 h 3810000"/>
              <a:gd name="connsiteX1" fmla="*/ 4917440 w 4917440"/>
              <a:gd name="connsiteY1" fmla="*/ 3810000 h 3810000"/>
              <a:gd name="connsiteX2" fmla="*/ 4886960 w 4917440"/>
              <a:gd name="connsiteY2" fmla="*/ 0 h 3810000"/>
              <a:gd name="connsiteX3" fmla="*/ 0 w 4917440"/>
              <a:gd name="connsiteY3" fmla="*/ 152400 h 3810000"/>
              <a:gd name="connsiteX0" fmla="*/ 0 w 4917440"/>
              <a:gd name="connsiteY0" fmla="*/ 0 h 3657600"/>
              <a:gd name="connsiteX1" fmla="*/ 4917440 w 4917440"/>
              <a:gd name="connsiteY1" fmla="*/ 3657600 h 3657600"/>
              <a:gd name="connsiteX2" fmla="*/ 4907280 w 4917440"/>
              <a:gd name="connsiteY2" fmla="*/ 20320 h 3657600"/>
              <a:gd name="connsiteX3" fmla="*/ 0 w 491744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440" h="3657600">
                <a:moveTo>
                  <a:pt x="0" y="0"/>
                </a:moveTo>
                <a:lnTo>
                  <a:pt x="4917440" y="3657600"/>
                </a:lnTo>
                <a:cubicBezTo>
                  <a:pt x="4914053" y="2445173"/>
                  <a:pt x="4910667" y="1232747"/>
                  <a:pt x="4907280" y="2032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75188" y="1722835"/>
            <a:ext cx="2063750" cy="2847975"/>
            <a:chOff x="4675096" y="2002366"/>
            <a:chExt cx="2063298" cy="379690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675096" y="2003953"/>
              <a:ext cx="2063298" cy="3795314"/>
            </a:xfrm>
            <a:prstGeom prst="rect">
              <a:avLst/>
            </a:prstGeom>
            <a:solidFill>
              <a:srgbClr val="C4C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4678270" y="2002366"/>
              <a:ext cx="1756977" cy="322228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Benefits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942138" y="1719263"/>
            <a:ext cx="2062162" cy="2846785"/>
            <a:chOff x="6941672" y="1997037"/>
            <a:chExt cx="2063298" cy="37950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941672" y="1997037"/>
              <a:ext cx="2063298" cy="3795058"/>
            </a:xfrm>
            <a:prstGeom prst="rect">
              <a:avLst/>
            </a:prstGeom>
            <a:solidFill>
              <a:srgbClr val="E6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6948025" y="2001799"/>
              <a:ext cx="1758330" cy="323794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Outcomes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15900" y="1720454"/>
            <a:ext cx="2063750" cy="2846784"/>
            <a:chOff x="201709" y="1999428"/>
            <a:chExt cx="2063298" cy="379505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201709" y="1999428"/>
              <a:ext cx="2063298" cy="3795058"/>
            </a:xfrm>
            <a:prstGeom prst="rect">
              <a:avLst/>
            </a:prstGeom>
            <a:solidFill>
              <a:srgbClr val="C4C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208058" y="2005777"/>
              <a:ext cx="1756978" cy="322206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Guiding Principles</a:t>
              </a:r>
            </a:p>
          </p:txBody>
        </p:sp>
      </p:grpSp>
      <p:sp>
        <p:nvSpPr>
          <p:cNvPr id="29" name="TextBox 28"/>
          <p:cNvSpPr txBox="1"/>
          <p:nvPr userDrawn="1"/>
        </p:nvSpPr>
        <p:spPr>
          <a:xfrm>
            <a:off x="211457" y="4801039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  <p:grpSp>
        <p:nvGrpSpPr>
          <p:cNvPr id="30" name="Group 29"/>
          <p:cNvGrpSpPr>
            <a:grpSpLocks/>
          </p:cNvGrpSpPr>
          <p:nvPr userDrawn="1"/>
        </p:nvGrpSpPr>
        <p:grpSpPr bwMode="auto">
          <a:xfrm>
            <a:off x="2379663" y="1720454"/>
            <a:ext cx="2070100" cy="2846784"/>
            <a:chOff x="2379103" y="1998532"/>
            <a:chExt cx="2070303" cy="3795058"/>
          </a:xfrm>
        </p:grpSpPr>
        <p:sp>
          <p:nvSpPr>
            <p:cNvPr id="31" name="Rectangle 30"/>
            <p:cNvSpPr/>
            <p:nvPr userDrawn="1"/>
          </p:nvSpPr>
          <p:spPr>
            <a:xfrm>
              <a:off x="2385454" y="1998532"/>
              <a:ext cx="2063952" cy="3795058"/>
            </a:xfrm>
            <a:prstGeom prst="rect">
              <a:avLst/>
            </a:prstGeom>
            <a:solidFill>
              <a:srgbClr val="E6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2379103" y="2001706"/>
              <a:ext cx="1757534" cy="323794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Objectives</a:t>
              </a:r>
            </a:p>
          </p:txBody>
        </p:sp>
      </p:grp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297856" y="575599"/>
            <a:ext cx="2928630" cy="706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4790143" y="2075966"/>
            <a:ext cx="1843531" cy="2376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7049248" y="2076744"/>
            <a:ext cx="1843531" cy="2381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5"/>
          </p:nvPr>
        </p:nvSpPr>
        <p:spPr>
          <a:xfrm>
            <a:off x="3299256" y="614595"/>
            <a:ext cx="5700582" cy="971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A15C0E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lnSpc>
                <a:spcPct val="100000"/>
              </a:lnSpc>
              <a:defRPr sz="1100">
                <a:solidFill>
                  <a:srgbClr val="A15C0E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lnSpc>
                <a:spcPct val="100000"/>
              </a:lnSpc>
              <a:defRPr sz="1100">
                <a:solidFill>
                  <a:srgbClr val="A15C0E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lnSpc>
                <a:spcPct val="100000"/>
              </a:lnSpc>
              <a:defRPr sz="11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16756" y="2078354"/>
            <a:ext cx="1843531" cy="2379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050">
                <a:latin typeface="Asap"/>
                <a:cs typeface="Asap"/>
              </a:defRPr>
            </a:lvl4pPr>
            <a:lvl5pPr>
              <a:defRPr sz="105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2493685" y="2077751"/>
            <a:ext cx="1843531" cy="238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0409330-0C63-4904-B414-E78049B3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9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D 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00698D-BA85-4C4D-A453-D48DF822B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888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87FBA5-D28D-4ED3-AC93-EE4E75DF1B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pic>
        <p:nvPicPr>
          <p:cNvPr id="8" name="WBA_Connected_City_Background_RBG_Medium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1101"/>
            <a:ext cx="5799170" cy="323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0" y="1912675"/>
            <a:ext cx="5802828" cy="3230826"/>
          </a:xfrm>
          <a:custGeom>
            <a:avLst/>
            <a:gdLst>
              <a:gd name="connsiteX0" fmla="*/ 0 w 4917440"/>
              <a:gd name="connsiteY0" fmla="*/ 152400 h 3810000"/>
              <a:gd name="connsiteX1" fmla="*/ 4917440 w 4917440"/>
              <a:gd name="connsiteY1" fmla="*/ 3810000 h 3810000"/>
              <a:gd name="connsiteX2" fmla="*/ 4886960 w 4917440"/>
              <a:gd name="connsiteY2" fmla="*/ 0 h 3810000"/>
              <a:gd name="connsiteX3" fmla="*/ 0 w 4917440"/>
              <a:gd name="connsiteY3" fmla="*/ 152400 h 3810000"/>
              <a:gd name="connsiteX0" fmla="*/ 0 w 4917440"/>
              <a:gd name="connsiteY0" fmla="*/ 0 h 3657600"/>
              <a:gd name="connsiteX1" fmla="*/ 4917440 w 4917440"/>
              <a:gd name="connsiteY1" fmla="*/ 3657600 h 3657600"/>
              <a:gd name="connsiteX2" fmla="*/ 4907280 w 4917440"/>
              <a:gd name="connsiteY2" fmla="*/ 20320 h 3657600"/>
              <a:gd name="connsiteX3" fmla="*/ 0 w 491744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440" h="3657600">
                <a:moveTo>
                  <a:pt x="0" y="0"/>
                </a:moveTo>
                <a:lnTo>
                  <a:pt x="4917440" y="3657600"/>
                </a:lnTo>
                <a:cubicBezTo>
                  <a:pt x="4914053" y="2445173"/>
                  <a:pt x="4910667" y="1232747"/>
                  <a:pt x="4907280" y="2032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360738" y="3401616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404225" y="3399235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367088" y="2537222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10575" y="2534841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457" y="4801039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0263" y="813197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62326" y="813198"/>
            <a:ext cx="2263775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H</a:t>
            </a:r>
            <a:r>
              <a:rPr lang="en-US" sz="1800" kern="0" dirty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elp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13750" y="810816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362325" y="2537223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P</a:t>
            </a:r>
            <a:r>
              <a:rPr lang="en-US" sz="1800" kern="0" dirty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romote</a:t>
            </a:r>
          </a:p>
        </p:txBody>
      </p:sp>
      <p:sp>
        <p:nvSpPr>
          <p:cNvPr id="23" name="Freeform 22"/>
          <p:cNvSpPr/>
          <p:nvPr/>
        </p:nvSpPr>
        <p:spPr>
          <a:xfrm>
            <a:off x="3362325" y="3407290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E</a:t>
            </a:r>
            <a:r>
              <a:rPr lang="en-US" sz="1800" kern="0" dirty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ngage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367088" y="1684735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59150" y="1683544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O</a:t>
            </a:r>
            <a:r>
              <a:rPr lang="en-US" sz="1800" kern="0" dirty="0">
                <a:solidFill>
                  <a:schemeClr val="bg2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ffer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410575" y="1682354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40" name="Content Placeholder 3"/>
          <p:cNvSpPr>
            <a:spLocks noGrp="1"/>
          </p:cNvSpPr>
          <p:nvPr>
            <p:ph sz="half" idx="15"/>
          </p:nvPr>
        </p:nvSpPr>
        <p:spPr>
          <a:xfrm>
            <a:off x="3419178" y="3724976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14"/>
          </p:nvPr>
        </p:nvSpPr>
        <p:spPr>
          <a:xfrm>
            <a:off x="3425528" y="2860583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12"/>
          </p:nvPr>
        </p:nvSpPr>
        <p:spPr>
          <a:xfrm>
            <a:off x="3430010" y="1137398"/>
            <a:ext cx="4933577" cy="262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1"/>
          </p:nvPr>
        </p:nvSpPr>
        <p:spPr>
          <a:xfrm>
            <a:off x="425622" y="782594"/>
            <a:ext cx="1812324" cy="5354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13"/>
          </p:nvPr>
        </p:nvSpPr>
        <p:spPr>
          <a:xfrm>
            <a:off x="3425528" y="2008095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E7E0CB-637F-40CF-8FA5-5C88C553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6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Text (e.g. Thank yo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5EB530C-0687-491A-B0F7-7B24148B0D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2367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774F155-AF59-4274-AF18-1B137A6B466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sym typeface="Asap" panose="02000506040000020004" pitchFamily="2" charset="0"/>
            </a:endParaRPr>
          </a:p>
        </p:txBody>
      </p:sp>
      <p:sp>
        <p:nvSpPr>
          <p:cNvPr id="3" name="Rectangle 1"/>
          <p:cNvSpPr/>
          <p:nvPr userDrawn="1"/>
        </p:nvSpPr>
        <p:spPr>
          <a:xfrm>
            <a:off x="0" y="2185988"/>
            <a:ext cx="7245350" cy="485775"/>
          </a:xfrm>
          <a:custGeom>
            <a:avLst/>
            <a:gdLst>
              <a:gd name="connsiteX0" fmla="*/ 0 w 7244773"/>
              <a:gd name="connsiteY0" fmla="*/ 0 h 646545"/>
              <a:gd name="connsiteX1" fmla="*/ 7244773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  <a:gd name="connsiteX0" fmla="*/ 0 w 7244773"/>
              <a:gd name="connsiteY0" fmla="*/ 0 h 646545"/>
              <a:gd name="connsiteX1" fmla="*/ 6517410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773" h="646545">
                <a:moveTo>
                  <a:pt x="0" y="0"/>
                </a:moveTo>
                <a:lnTo>
                  <a:pt x="6517410" y="0"/>
                </a:lnTo>
                <a:lnTo>
                  <a:pt x="7244773" y="646545"/>
                </a:lnTo>
                <a:lnTo>
                  <a:pt x="0" y="646545"/>
                </a:lnTo>
                <a:lnTo>
                  <a:pt x="0" y="0"/>
                </a:lnTo>
                <a:close/>
              </a:path>
            </a:pathLst>
          </a:custGeom>
          <a:solidFill>
            <a:srgbClr val="105CA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70573" y="3943393"/>
            <a:ext cx="1580292" cy="120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28F9B-56C8-4860-8357-F014FE63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5988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7AD28-E2D8-4924-91B5-81A95DE4B2A2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232408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plash Text (e.g. Thank yo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6475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Slide" r:id="rId4" imgW="540" imgH="541" progId="TCLayout.ActiveDocument.1">
                  <p:embed/>
                </p:oleObj>
              </mc:Choice>
              <mc:Fallback>
                <p:oleObj name="think-cell Slide" r:id="rId4" imgW="540" imgH="54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/>
          <p:nvPr userDrawn="1"/>
        </p:nvSpPr>
        <p:spPr>
          <a:xfrm>
            <a:off x="0" y="2185988"/>
            <a:ext cx="7245350" cy="485775"/>
          </a:xfrm>
          <a:custGeom>
            <a:avLst/>
            <a:gdLst>
              <a:gd name="connsiteX0" fmla="*/ 0 w 7244773"/>
              <a:gd name="connsiteY0" fmla="*/ 0 h 646545"/>
              <a:gd name="connsiteX1" fmla="*/ 7244773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  <a:gd name="connsiteX0" fmla="*/ 0 w 7244773"/>
              <a:gd name="connsiteY0" fmla="*/ 0 h 646545"/>
              <a:gd name="connsiteX1" fmla="*/ 6517410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773" h="646545">
                <a:moveTo>
                  <a:pt x="0" y="0"/>
                </a:moveTo>
                <a:lnTo>
                  <a:pt x="6517410" y="0"/>
                </a:lnTo>
                <a:lnTo>
                  <a:pt x="7244773" y="646545"/>
                </a:lnTo>
                <a:lnTo>
                  <a:pt x="0" y="646545"/>
                </a:lnTo>
                <a:lnTo>
                  <a:pt x="0" y="0"/>
                </a:lnTo>
                <a:close/>
              </a:path>
            </a:pathLst>
          </a:custGeom>
          <a:solidFill>
            <a:srgbClr val="105CA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28797" y="2195766"/>
            <a:ext cx="5510577" cy="37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FF"/>
                </a:solidFill>
                <a:latin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70573" y="3943393"/>
            <a:ext cx="1580292" cy="120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ext Based Slide">
  <p:cSld name="12_Text Based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7563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4" imgW="540" imgH="541" progId="TCLayout.ActiveDocument.1">
                  <p:embed/>
                </p:oleObj>
              </mc:Choice>
              <mc:Fallback>
                <p:oleObj name="think-cell Slide" r:id="rId4" imgW="540" imgH="54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Shape 70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33017" y="1048576"/>
            <a:ext cx="7259980" cy="357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7F7F7F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68630" y="54801"/>
            <a:ext cx="6031230" cy="4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7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5E53CF9-2A25-45E7-BB5D-91BCADEB05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685305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5E53CF9-2A25-45E7-BB5D-91BCADEB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2930979" y="797816"/>
            <a:ext cx="3282043" cy="57801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477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8BA120-3DB2-493C-AAD5-0E4D095BF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370459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8BA120-3DB2-493C-AAD5-0E4D095BF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887853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5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A768350-4514-4642-AEEF-CB95CB3D97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38073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A768350-4514-4642-AEEF-CB95CB3D9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89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C7A9606-1699-4AA2-AA12-39EC4B839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0501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C7A9606-1699-4AA2-AA12-39EC4B839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03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6A2370D-AEC1-4AE0-92F1-55E9686D96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7962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6A2370D-AEC1-4AE0-92F1-55E9686D9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4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6CE7522-736F-4B82-9963-946087D01B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566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0F8B318-812C-48F7-B16E-526308BF206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268519" y="4313756"/>
            <a:ext cx="1882346" cy="840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pic>
        <p:nvPicPr>
          <p:cNvPr id="2" name="Picture 1" descr="Long Stripe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970" y="4697928"/>
            <a:ext cx="5655625" cy="463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4186" y="519113"/>
            <a:ext cx="2926992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3488375" y="3969460"/>
            <a:ext cx="5510577" cy="37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1"/>
          </p:nvPr>
        </p:nvSpPr>
        <p:spPr>
          <a:xfrm>
            <a:off x="6650505" y="4817594"/>
            <a:ext cx="2362177" cy="226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-8921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C0A721-4927-4677-BDBA-00D531FE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699" y="3176734"/>
            <a:ext cx="4278200" cy="5624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iStock_000083070137_Double.psd">
            <a:extLst>
              <a:ext uri="{FF2B5EF4-FFF2-40B4-BE49-F238E27FC236}">
                <a16:creationId xmlns:a16="http://schemas.microsoft.com/office/drawing/2014/main" id="{A9F371DE-A591-4D66-98A9-62F7CEE8D68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42643"/>
            <a:ext cx="5812856" cy="29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6840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0C219C19-C1CD-4192-8D52-365D00AA5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5665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0C219C19-C1CD-4192-8D52-365D00AA5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144105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1979478"/>
            <a:ext cx="3196295" cy="251394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5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4150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EEB9D8-D1AE-4FFE-B3B0-2E394141C0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972182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EEB9D8-D1AE-4FFE-B3B0-2E394141C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234616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43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05B9128-FC43-4286-8F86-EFE55DE20C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770558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05B9128-FC43-4286-8F86-EFE55DE20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634526"/>
            <a:ext cx="4147493" cy="4092257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061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0FF43E-6C8E-4C07-8881-408A889C6F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26731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0FF43E-6C8E-4C07-8881-408A889C6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78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38619A-F96B-4A3E-A0C2-112D2320DC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70746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38619A-F96B-4A3E-A0C2-112D2320D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423035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717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664A7A-4B63-4F97-8920-1B0858B50A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91640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9664A7A-4B63-4F97-8920-1B0858B50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078513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B181107-1F34-4506-907D-75B3B90F4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85642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B181107-1F34-4506-907D-75B3B90F4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1466589"/>
            <a:ext cx="9144000" cy="176166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Asap" panose="02000506040000020004" pitchFamily="2" charset="0"/>
              <a:cs typeface="Arial" pitchFamily="34" charset="0"/>
              <a:sym typeface="Asap" panose="02000506040000020004" pitchFamily="2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19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8BA120-3DB2-493C-AAD5-0E4D095BF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63446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8BA120-3DB2-493C-AAD5-0E4D095BF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887853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55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A768350-4514-4642-AEEF-CB95CB3D97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18190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A768350-4514-4642-AEEF-CB95CB3D9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226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C7A9606-1699-4AA2-AA12-39EC4B839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180009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C7A9606-1699-4AA2-AA12-39EC4B839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26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B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DD79A02-4338-444E-8119-F077263F85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6648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C66DD36-0A1A-4EC8-BE70-351CE3C0F0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70842" y="700913"/>
            <a:ext cx="7874290" cy="38131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F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36F14-B9A6-48F3-93B2-99BCF077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962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6A2370D-AEC1-4AE0-92F1-55E9686D96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09727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6A2370D-AEC1-4AE0-92F1-55E9686D9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6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0C219C19-C1CD-4192-8D52-365D00AA5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29514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0C219C19-C1CD-4192-8D52-365D00AA5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144105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1979478"/>
            <a:ext cx="3196295" cy="251394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5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4309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EEB9D8-D1AE-4FFE-B3B0-2E394141C0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284373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EEB9D8-D1AE-4FFE-B3B0-2E394141C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234616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79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05B9128-FC43-4286-8F86-EFE55DE20C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11965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05B9128-FC43-4286-8F86-EFE55DE20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634526"/>
            <a:ext cx="4147493" cy="4092257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26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0FF43E-6C8E-4C07-8881-408A889C6F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23906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0FF43E-6C8E-4C07-8881-408A889C6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8229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38619A-F96B-4A3E-A0C2-112D2320DC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100622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38619A-F96B-4A3E-A0C2-112D2320D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423035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70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664A7A-4B63-4F97-8920-1B0858B50A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833455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9664A7A-4B63-4F97-8920-1B0858B50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07723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B181107-1F34-4506-907D-75B3B90F4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0939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B181107-1F34-4506-907D-75B3B90F4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1466589"/>
            <a:ext cx="9144000" cy="176166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Asap" panose="02000506040000020004" pitchFamily="2" charset="0"/>
              <a:cs typeface="Arial" pitchFamily="34" charset="0"/>
              <a:sym typeface="Asap" panose="02000506040000020004" pitchFamily="2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102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29EEDE-1B00-4122-9971-5BFC24526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68670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29EEDE-1B00-4122-9971-5BFC24526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2923674"/>
            <a:ext cx="9144000" cy="1100889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2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as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1DDA506-71E9-41E8-B28A-9D73C85730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717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7D1464-0858-4999-9BB8-564F3381136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525" y="891778"/>
            <a:ext cx="7651750" cy="3871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33017" y="1048576"/>
            <a:ext cx="7259980" cy="3576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4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2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1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4pPr>
            <a:lvl5pPr>
              <a:defRPr sz="11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453D54-1BE6-4F49-B07B-4319F241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44A1B-8FA1-433F-8A6F-3911769087C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12520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19E4D88-71CA-4464-940D-FAA4DD6F70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6800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44C2A7-4B7C-4B3A-9CFA-08D4676DA2F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91922" y="1461955"/>
            <a:ext cx="6960156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58EC34-25E7-4B83-A97B-D304AFB0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58891-66BE-4D90-AC27-0CD167660BAB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21956374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9E669F1-38B1-4FCE-809C-AFD5435FD7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56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BA06ABE-A03F-4ECF-91A8-F721530B76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922" y="1395886"/>
            <a:ext cx="3403878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886"/>
            <a:ext cx="3403878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A38D99-D65E-419B-B3B3-C18FFBA7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137EF-553A-432F-86D3-2C539C52B40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955872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50D73E-0004-476D-BBAB-CF2F558B66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0618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B651856-6C1A-44EF-811A-7CD2CA3B51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597" y="1178218"/>
            <a:ext cx="6558806" cy="126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92597" y="3124679"/>
            <a:ext cx="6558806" cy="126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4D8BC9-91CD-45A1-8F4F-26A6D42E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46C0D-E95F-4271-BF0F-EE6ABCD56304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1811478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BA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893D24-6024-4852-B1DC-FBDB0CFAC1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608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CC6D875-D6E6-4F90-9A2F-7D36F44655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6480057" y="896471"/>
            <a:ext cx="1919941" cy="1451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782036" y="1171015"/>
            <a:ext cx="4355353" cy="1277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280460" y="3117477"/>
            <a:ext cx="6571129" cy="1277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F1FC72-7556-4EDC-ADD1-BBB6F8E7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AF785-2120-408B-AF45-5333355C186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0014716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D9186E-9740-478B-BE30-D87E42560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6150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CBD4CA-0BE3-4719-B6C9-B172958EF0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4191000" cy="3871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5850"/>
            <a:ext cx="3886200" cy="325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4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4pPr>
            <a:lvl5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953000" y="1085850"/>
            <a:ext cx="2514600" cy="2120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7FB3A6-F61B-4881-8D09-7261EBD0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ED9A3-2D30-496D-9B32-5B121888FE54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5211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28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vmlDrawing" Target="../drawings/vmlDrawing16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vmlDrawing" Target="../drawings/vmlDrawing2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54FE34A-D1D1-410C-8D82-690290677A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3858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8" imgW="346" imgH="346" progId="TCLayout.ActiveDocument.1">
                  <p:embed/>
                </p:oleObj>
              </mc:Choice>
              <mc:Fallback>
                <p:oleObj name="think-cell Slide" r:id="rId18" imgW="346" imgH="34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54FE34A-D1D1-410C-8D82-690290677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Long Stripe.png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6982968" cy="46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95739" y="69057"/>
            <a:ext cx="118676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C6FE1-3945-4A10-87CD-A0CC5930891C}"/>
              </a:ext>
            </a:extLst>
          </p:cNvPr>
          <p:cNvSpPr txBox="1"/>
          <p:nvPr userDrawn="1"/>
        </p:nvSpPr>
        <p:spPr>
          <a:xfrm>
            <a:off x="53810" y="4881670"/>
            <a:ext cx="2637261" cy="2308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2022 </a:t>
            </a:r>
            <a:r>
              <a:rPr lang="en-US" sz="9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6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93" r:id="rId2"/>
    <p:sldLayoutId id="2147483895" r:id="rId3"/>
    <p:sldLayoutId id="2147483894" r:id="rId4"/>
    <p:sldLayoutId id="2147483896" r:id="rId5"/>
    <p:sldLayoutId id="2147483897" r:id="rId6"/>
    <p:sldLayoutId id="2147483898" r:id="rId7"/>
    <p:sldLayoutId id="2147483899" r:id="rId8"/>
    <p:sldLayoutId id="2147483904" r:id="rId9"/>
    <p:sldLayoutId id="2147483905" r:id="rId10"/>
    <p:sldLayoutId id="2147483906" r:id="rId11"/>
    <p:sldLayoutId id="2147483911" r:id="rId12"/>
    <p:sldLayoutId id="2147483913" r:id="rId13"/>
    <p:sldLayoutId id="214748391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83B737"/>
        </a:buClr>
        <a:buFont typeface="Arial" charset="0"/>
        <a:buChar char="•"/>
        <a:defRPr kern="1200">
          <a:solidFill>
            <a:srgbClr val="3C4A5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C4A5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C5FA2"/>
        </a:buClr>
        <a:buFont typeface="Arial" charset="0"/>
        <a:buChar char="•"/>
        <a:defRPr sz="1400" kern="1200">
          <a:solidFill>
            <a:srgbClr val="3C4A52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C4A5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1200" kern="1200">
          <a:solidFill>
            <a:srgbClr val="3C4A5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8DA800E-D268-44CB-B1D7-7F78F55E46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7825563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16" imgW="451" imgH="450" progId="TCLayout.ActiveDocument.1">
                  <p:embed/>
                </p:oleObj>
              </mc:Choice>
              <mc:Fallback>
                <p:oleObj name="think-cell Slide" r:id="rId16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8DA800E-D268-44CB-B1D7-7F78F55E4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5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8DA800E-D268-44CB-B1D7-7F78F55E46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6782541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think-cell Slide" r:id="rId16" imgW="451" imgH="450" progId="TCLayout.ActiveDocument.1">
                  <p:embed/>
                </p:oleObj>
              </mc:Choice>
              <mc:Fallback>
                <p:oleObj name="think-cell Slide" r:id="rId16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8DA800E-D268-44CB-B1D7-7F78F55E4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7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jpeg"/><Relationship Id="rId2" Type="http://schemas.openxmlformats.org/officeDocument/2006/relationships/tags" Target="../tags/tag5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.emf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2" Type="http://schemas.openxmlformats.org/officeDocument/2006/relationships/tags" Target="../tags/tag5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mo@wballiance.com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://extranet.wballiance.com/" TargetMode="External"/><Relationship Id="rId2" Type="http://schemas.openxmlformats.org/officeDocument/2006/relationships/tags" Target="../tags/tag5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5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E07121F-E75C-4256-A572-5FFF0E84DF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2679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0EA0E62F-FDAD-4500-98D5-BACC9A75952D}"/>
              </a:ext>
            </a:extLst>
          </p:cNvPr>
          <p:cNvSpPr txBox="1">
            <a:spLocks/>
          </p:cNvSpPr>
          <p:nvPr/>
        </p:nvSpPr>
        <p:spPr>
          <a:xfrm>
            <a:off x="3401730" y="3671430"/>
            <a:ext cx="5511800" cy="4968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pt-PT" sz="2000" b="1" dirty="0">
                <a:solidFill>
                  <a:srgbClr val="063051"/>
                </a:solidFill>
                <a:latin typeface="Asap" panose="02000506040000020004" pitchFamily="2" charset="0"/>
                <a:ea typeface="ＭＳ Ｐゴシック" panose="020B0600070205080204" pitchFamily="34" charset="-128"/>
                <a:sym typeface="Asap" panose="02000506040000020004" pitchFamily="2" charset="0"/>
              </a:rPr>
              <a:t>WBA CTO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3CCE7-F5BD-402C-92B5-BBDF7B25C8A0}"/>
              </a:ext>
            </a:extLst>
          </p:cNvPr>
          <p:cNvSpPr txBox="1"/>
          <p:nvPr/>
        </p:nvSpPr>
        <p:spPr>
          <a:xfrm>
            <a:off x="5194935" y="4274843"/>
            <a:ext cx="371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Industry Partnerships Status</a:t>
            </a:r>
          </a:p>
        </p:txBody>
      </p:sp>
    </p:spTree>
    <p:extLst>
      <p:ext uri="{BB962C8B-B14F-4D97-AF65-F5344CB8AC3E}">
        <p14:creationId xmlns:p14="http://schemas.microsoft.com/office/powerpoint/2010/main" val="209547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76117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Slide" r:id="rId5" imgW="540" imgH="541" progId="TCLayout.ActiveDocument.1">
                  <p:embed/>
                </p:oleObj>
              </mc:Choice>
              <mc:Fallback>
                <p:oleObj name="think-cell Slide" r:id="rId5" imgW="540" imgH="54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237311" y="44585"/>
            <a:ext cx="6277873" cy="4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lt1"/>
                </a:solidFill>
              </a:rPr>
              <a:t>CTOG - WBA Industry Partnerships</a:t>
            </a:r>
            <a:endParaRPr sz="1200" dirty="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504949" y="3688386"/>
            <a:ext cx="7385992" cy="115356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sp>
        <p:nvSpPr>
          <p:cNvPr id="453" name="Shape 453"/>
          <p:cNvSpPr txBox="1"/>
          <p:nvPr/>
        </p:nvSpPr>
        <p:spPr>
          <a:xfrm>
            <a:off x="223746" y="567937"/>
            <a:ext cx="512373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sap" panose="02000506040000020004" pitchFamily="2" charset="0"/>
                <a:ea typeface="Asap"/>
                <a:cs typeface="Asap"/>
                <a:sym typeface="Asap" panose="02000506040000020004" pitchFamily="2" charset="0"/>
              </a:rPr>
              <a:t>Collaboration agreements in place</a:t>
            </a:r>
            <a:endParaRPr sz="1200" b="1" i="0" u="none" strike="noStrike" cap="none" dirty="0">
              <a:solidFill>
                <a:srgbClr val="000000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3688" y="1122941"/>
            <a:ext cx="426198" cy="4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8">
            <a:alphaModFix/>
          </a:blip>
          <a:srcRect l="20000" t="10280" r="19000" b="23808"/>
          <a:stretch/>
        </p:blipFill>
        <p:spPr>
          <a:xfrm>
            <a:off x="2458546" y="1055668"/>
            <a:ext cx="744619" cy="42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9">
            <a:alphaModFix/>
          </a:blip>
          <a:srcRect t="26667" b="36666"/>
          <a:stretch/>
        </p:blipFill>
        <p:spPr>
          <a:xfrm>
            <a:off x="359097" y="1746102"/>
            <a:ext cx="1267952" cy="29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6148" y="1060419"/>
            <a:ext cx="608431" cy="47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19309" y="1516591"/>
            <a:ext cx="745358" cy="64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12">
            <a:alphaModFix/>
          </a:blip>
          <a:srcRect l="27864" t="33142" r="26302" b="32376"/>
          <a:stretch/>
        </p:blipFill>
        <p:spPr>
          <a:xfrm>
            <a:off x="3287657" y="1060419"/>
            <a:ext cx="861678" cy="42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80841" y="1113461"/>
            <a:ext cx="636228" cy="35534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/>
          <p:nvPr/>
        </p:nvSpPr>
        <p:spPr>
          <a:xfrm>
            <a:off x="223745" y="867971"/>
            <a:ext cx="5123739" cy="241523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25817" y="1724769"/>
            <a:ext cx="861840" cy="24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0685" y="2285824"/>
            <a:ext cx="1184775" cy="25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2527" y="2702956"/>
            <a:ext cx="1602882" cy="35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189507" y="1075196"/>
            <a:ext cx="804530" cy="34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41705" y="1710799"/>
            <a:ext cx="703133" cy="25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413777" y="1570330"/>
            <a:ext cx="572539" cy="57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787886" y="2271133"/>
            <a:ext cx="1275862" cy="28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289489" y="2220087"/>
            <a:ext cx="662490" cy="39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 descr="Image result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078099" y="2066376"/>
            <a:ext cx="1134846" cy="60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93275" y="2683541"/>
            <a:ext cx="835497" cy="47257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1504950" y="3385965"/>
            <a:ext cx="7385990" cy="27699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sap" panose="02000506040000020004" pitchFamily="2" charset="0"/>
                <a:ea typeface="Asap"/>
                <a:cs typeface="Asap"/>
                <a:sym typeface="Asap" panose="02000506040000020004" pitchFamily="2" charset="0"/>
              </a:rPr>
              <a:t>Partnerships / Liaison relationships being assessed</a:t>
            </a:r>
            <a:endParaRPr sz="1200" b="1" i="0" u="none" strike="noStrike" cap="none" dirty="0">
              <a:solidFill>
                <a:srgbClr val="000000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221988" y="3385965"/>
            <a:ext cx="1210012" cy="1455982"/>
          </a:xfrm>
          <a:prstGeom prst="rect">
            <a:avLst/>
          </a:prstGeom>
          <a:gradFill>
            <a:gsLst>
              <a:gs pos="0">
                <a:srgbClr val="B1B8CA"/>
              </a:gs>
              <a:gs pos="35000">
                <a:srgbClr val="CACDD8"/>
              </a:gs>
              <a:gs pos="100000">
                <a:srgbClr val="EAEAF1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510"/>
                </a:solidFill>
                <a:latin typeface="Asap" panose="02000506040000020004" pitchFamily="2" charset="0"/>
                <a:sym typeface="Asap" panose="02000506040000020004" pitchFamily="2" charset="0"/>
              </a:rPr>
              <a:t>WBA Industry Partnerships Dashboard</a:t>
            </a:r>
            <a:endParaRPr sz="1400" b="1" i="0" u="none" strike="noStrike" cap="none" dirty="0">
              <a:solidFill>
                <a:srgbClr val="000510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5463745" y="867971"/>
            <a:ext cx="3427195" cy="241523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pic>
        <p:nvPicPr>
          <p:cNvPr id="41" name="Shape 476">
            <a:extLst>
              <a:ext uri="{FF2B5EF4-FFF2-40B4-BE49-F238E27FC236}">
                <a16:creationId xmlns:a16="http://schemas.microsoft.com/office/drawing/2014/main" id="{00E8C172-B133-40B1-9A24-3954F5606E46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070562" y="1153080"/>
            <a:ext cx="1529049" cy="30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78">
            <a:extLst>
              <a:ext uri="{FF2B5EF4-FFF2-40B4-BE49-F238E27FC236}">
                <a16:creationId xmlns:a16="http://schemas.microsoft.com/office/drawing/2014/main" id="{C3E4F305-7666-40B2-A010-BF7509F3BAD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4754" t="74712" r="65556" b="-1944"/>
          <a:stretch/>
        </p:blipFill>
        <p:spPr>
          <a:xfrm>
            <a:off x="5792845" y="1075111"/>
            <a:ext cx="822709" cy="46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AF47A5-81C4-4A5F-B422-965BC380D8A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21832" y="2395164"/>
            <a:ext cx="880840" cy="677108"/>
          </a:xfrm>
          <a:prstGeom prst="rect">
            <a:avLst/>
          </a:prstGeom>
        </p:spPr>
      </p:pic>
      <p:pic>
        <p:nvPicPr>
          <p:cNvPr id="46" name="Picture 4" descr="Resultado de imagem para seamless air alliance logo">
            <a:extLst>
              <a:ext uri="{FF2B5EF4-FFF2-40B4-BE49-F238E27FC236}">
                <a16:creationId xmlns:a16="http://schemas.microsoft.com/office/drawing/2014/main" id="{6D9175E0-59A3-447A-91C6-92E85FDC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60" y="2433546"/>
            <a:ext cx="870063" cy="6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5FD9B-624C-4180-9347-658E0CEC81E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61764" y="1739922"/>
            <a:ext cx="1049965" cy="429018"/>
          </a:xfrm>
          <a:prstGeom prst="rect">
            <a:avLst/>
          </a:prstGeom>
        </p:spPr>
      </p:pic>
      <p:pic>
        <p:nvPicPr>
          <p:cNvPr id="109587" name="Picture 19" descr="Automotive Edge Computing Consortium Logo">
            <a:extLst>
              <a:ext uri="{FF2B5EF4-FFF2-40B4-BE49-F238E27FC236}">
                <a16:creationId xmlns:a16="http://schemas.microsoft.com/office/drawing/2014/main" id="{D6F9517C-0A36-49F2-94CA-70A27D48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1" y="1831348"/>
            <a:ext cx="736322" cy="3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B766BB-9A20-4CB9-8AE8-7147F31BF77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21086" y="2822202"/>
            <a:ext cx="1157777" cy="263559"/>
          </a:xfrm>
          <a:prstGeom prst="rect">
            <a:avLst/>
          </a:prstGeom>
        </p:spPr>
      </p:pic>
      <p:pic>
        <p:nvPicPr>
          <p:cNvPr id="43" name="Shape 475">
            <a:extLst>
              <a:ext uri="{FF2B5EF4-FFF2-40B4-BE49-F238E27FC236}">
                <a16:creationId xmlns:a16="http://schemas.microsoft.com/office/drawing/2014/main" id="{00DD762D-A55B-4C5A-A3EE-37AA55D2A65F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 t="31102" b="26232"/>
          <a:stretch/>
        </p:blipFill>
        <p:spPr>
          <a:xfrm>
            <a:off x="5674090" y="1763491"/>
            <a:ext cx="941011" cy="40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D92F62-0885-43E3-913B-E51C7F78612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68801" y="2780074"/>
            <a:ext cx="662490" cy="323542"/>
          </a:xfrm>
          <a:prstGeom prst="rect">
            <a:avLst/>
          </a:prstGeom>
        </p:spPr>
      </p:pic>
      <p:sp>
        <p:nvSpPr>
          <p:cNvPr id="47" name="Shape 453">
            <a:extLst>
              <a:ext uri="{FF2B5EF4-FFF2-40B4-BE49-F238E27FC236}">
                <a16:creationId xmlns:a16="http://schemas.microsoft.com/office/drawing/2014/main" id="{7CBA5116-3547-4DCE-BF2D-218286685799}"/>
              </a:ext>
            </a:extLst>
          </p:cNvPr>
          <p:cNvSpPr txBox="1"/>
          <p:nvPr/>
        </p:nvSpPr>
        <p:spPr>
          <a:xfrm>
            <a:off x="5463745" y="567937"/>
            <a:ext cx="343675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latin typeface="Asap" panose="02000506040000020004" pitchFamily="2" charset="0"/>
                <a:ea typeface="Asap"/>
                <a:cs typeface="Asap"/>
                <a:sym typeface="Asap" panose="02000506040000020004" pitchFamily="2" charset="0"/>
              </a:rPr>
              <a:t>Active Liaison Relationship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5861F-B528-40F9-88CD-60A082632F4B}"/>
              </a:ext>
            </a:extLst>
          </p:cNvPr>
          <p:cNvSpPr txBox="1"/>
          <p:nvPr/>
        </p:nvSpPr>
        <p:spPr>
          <a:xfrm>
            <a:off x="2593673" y="4301701"/>
            <a:ext cx="27538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sap" panose="02000506040000020004" pitchFamily="2" charset="0"/>
              </a:rPr>
              <a:t>Letter of Understanding (</a:t>
            </a:r>
            <a:r>
              <a:rPr lang="en-US" sz="1050" dirty="0" err="1">
                <a:latin typeface="Asap" panose="02000506040000020004" pitchFamily="2" charset="0"/>
              </a:rPr>
              <a:t>LoU</a:t>
            </a:r>
            <a:r>
              <a:rPr lang="en-US" sz="1050" dirty="0">
                <a:latin typeface="Asap" panose="02000506040000020004" pitchFamily="2" charset="0"/>
              </a:rPr>
              <a:t>) cooperation between the CEPT and WBA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9448AA-30FF-4F68-9B73-ABC8C29B20BE}"/>
              </a:ext>
            </a:extLst>
          </p:cNvPr>
          <p:cNvSpPr txBox="1"/>
          <p:nvPr/>
        </p:nvSpPr>
        <p:spPr>
          <a:xfrm>
            <a:off x="5867661" y="4366124"/>
            <a:ext cx="27538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sap" panose="02000506040000020004" pitchFamily="2" charset="0"/>
              </a:rPr>
              <a:t>Collaboration with the Global enabling Sustainability Initiative (</a:t>
            </a:r>
            <a:r>
              <a:rPr lang="en-US" sz="1050" dirty="0" err="1">
                <a:latin typeface="Asap" panose="02000506040000020004" pitchFamily="2" charset="0"/>
              </a:rPr>
              <a:t>GeSI</a:t>
            </a:r>
            <a:r>
              <a:rPr lang="en-US" sz="1050" dirty="0">
                <a:latin typeface="Asap" panose="02000506040000020004" pitchFamily="2" charset="0"/>
              </a:rPr>
              <a:t>)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7996AC83-F2AA-4A83-A886-B930FF33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41" y="3815790"/>
            <a:ext cx="813074" cy="8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F411357-9BCC-4547-A77A-E2284B88A167}"/>
              </a:ext>
            </a:extLst>
          </p:cNvPr>
          <p:cNvSpPr txBox="1"/>
          <p:nvPr/>
        </p:nvSpPr>
        <p:spPr>
          <a:xfrm>
            <a:off x="2623948" y="3814614"/>
            <a:ext cx="2959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sap" panose="02000506040000020004" pitchFamily="2" charset="0"/>
              </a:rPr>
              <a:t>The European Conference of Postal and Telecommunications Administrations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11F871-86E7-4026-B57C-7366BADF090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235221" y="3757811"/>
            <a:ext cx="2202678" cy="5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>
            <a:extLst>
              <a:ext uri="{FF2B5EF4-FFF2-40B4-BE49-F238E27FC236}">
                <a16:creationId xmlns:a16="http://schemas.microsoft.com/office/drawing/2014/main" id="{8A0A7030-32CA-4B90-8245-D1FB4C5DEB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2062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think-cell Slide" r:id="rId5" imgW="451" imgH="450" progId="TCLayout.ActiveDocument.1">
                  <p:embed/>
                </p:oleObj>
              </mc:Choice>
              <mc:Fallback>
                <p:oleObj name="think-cell Slide" r:id="rId5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1056C2C-E953-4295-B8C1-4CF96A2A3136}"/>
              </a:ext>
            </a:extLst>
          </p:cNvPr>
          <p:cNvSpPr txBox="1">
            <a:spLocks/>
          </p:cNvSpPr>
          <p:nvPr/>
        </p:nvSpPr>
        <p:spPr>
          <a:xfrm>
            <a:off x="55797" y="63651"/>
            <a:ext cx="6644283" cy="42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sap" panose="02000506040000020004" pitchFamily="2" charset="0"/>
                <a:sym typeface="Asap" panose="02000506040000020004" pitchFamily="2" charset="0"/>
              </a:rPr>
              <a:t>CTOG: WBA Roadmap Development &amp; Alignment with Industry Bodies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16449-0C23-44C0-99FC-FF61A41DB9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00"/>
          <a:stretch/>
        </p:blipFill>
        <p:spPr>
          <a:xfrm>
            <a:off x="142875" y="704850"/>
            <a:ext cx="8858250" cy="39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8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60700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think-cell Slide" r:id="rId5" imgW="540" imgH="541" progId="TCLayout.ActiveDocument.1">
                  <p:embed/>
                </p:oleObj>
              </mc:Choice>
              <mc:Fallback>
                <p:oleObj name="think-cell Slide" r:id="rId5" imgW="540" imgH="54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0502" y="40616"/>
            <a:ext cx="5927741" cy="3723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None/>
              <a:defRPr sz="2000" b="1" kern="1200" baseline="0">
                <a:solidFill>
                  <a:srgbClr val="FFFFFF"/>
                </a:solidFill>
                <a:latin typeface="Asap"/>
                <a:ea typeface="ＭＳ Ｐゴシック" charset="0"/>
                <a:cs typeface="Asap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Thank You</a:t>
            </a:r>
            <a:endParaRPr lang="en-GB" dirty="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728797" y="2250139"/>
            <a:ext cx="5510577" cy="37231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545" y="4474448"/>
            <a:ext cx="8438909" cy="37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</a:rPr>
              <a:t>Engage on projects via </a:t>
            </a:r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  <a:hlinkClick r:id="rId7"/>
              </a:rPr>
              <a:t>WBA extranet</a:t>
            </a:r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</a:rPr>
              <a:t> | PMO contact: </a:t>
            </a:r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  <a:hlinkClick r:id="rId8"/>
              </a:rPr>
              <a:t>pmo@wballiance.com</a:t>
            </a:r>
            <a:endParaRPr lang="en-GB" dirty="0">
              <a:solidFill>
                <a:srgbClr val="646363"/>
              </a:solidFill>
              <a:latin typeface="Asap" panose="02000506040000020004" pitchFamily="2" charset="0"/>
              <a:cs typeface="Arial" charset="0"/>
              <a:sym typeface="Asap" panose="02000506040000020004" pitchFamily="2" charset="0"/>
            </a:endParaRPr>
          </a:p>
        </p:txBody>
      </p:sp>
      <p:pic>
        <p:nvPicPr>
          <p:cNvPr id="8" name="Picture 7" descr="wba_strapline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51" y="296734"/>
            <a:ext cx="37988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D0B53D-52D4-44D9-BDB6-4191A767E816}"/>
              </a:ext>
            </a:extLst>
          </p:cNvPr>
          <p:cNvSpPr/>
          <p:nvPr/>
        </p:nvSpPr>
        <p:spPr>
          <a:xfrm>
            <a:off x="808308" y="2768637"/>
            <a:ext cx="4744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Derek Peterson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- CTO Group Chair, Boingo Wireless</a:t>
            </a:r>
          </a:p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Necati Canpolat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- CTO Group Co-Chair, Intel Corp.</a:t>
            </a:r>
          </a:p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Matt MacPherson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– CTO Group Co-Chair, Cisco</a:t>
            </a:r>
          </a:p>
          <a:p>
            <a:endParaRPr lang="en-US" sz="1200" b="1" dirty="0">
              <a:latin typeface="Asap" panose="02000506040000020004" pitchFamily="2" charset="0"/>
              <a:sym typeface="Asap" panose="02000506040000020004" pitchFamily="2" charset="0"/>
            </a:endParaRPr>
          </a:p>
          <a:p>
            <a:r>
              <a:rPr lang="en-US" sz="1200" b="1" dirty="0">
                <a:latin typeface="Asap" panose="02000506040000020004" pitchFamily="2" charset="0"/>
                <a:sym typeface="Asap" panose="02000506040000020004" pitchFamily="2" charset="0"/>
              </a:rPr>
              <a:t>WBA PMO</a:t>
            </a:r>
          </a:p>
          <a:p>
            <a:r>
              <a:rPr lang="en-US" sz="1200" dirty="0">
                <a:latin typeface="Asap" panose="02000506040000020004" pitchFamily="2" charset="0"/>
                <a:sym typeface="Asap" panose="02000506040000020004" pitchFamily="2" charset="0"/>
              </a:rPr>
              <a:t>Bruno Tomas</a:t>
            </a:r>
          </a:p>
          <a:p>
            <a:r>
              <a:rPr lang="en-US" sz="1200" dirty="0">
                <a:latin typeface="Asap" panose="02000506040000020004" pitchFamily="2" charset="0"/>
                <a:sym typeface="Asap" panose="02000506040000020004" pitchFamily="2" charset="0"/>
              </a:rPr>
              <a:t>Pedro Mouta</a:t>
            </a:r>
          </a:p>
        </p:txBody>
      </p:sp>
    </p:spTree>
    <p:extLst>
      <p:ext uri="{BB962C8B-B14F-4D97-AF65-F5344CB8AC3E}">
        <p14:creationId xmlns:p14="http://schemas.microsoft.com/office/powerpoint/2010/main" val="1250024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6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8.24486706419710912996E+00&quot;&gt;&lt;m_msothmcolidx val=&quot;0&quot;/&gt;&lt;m_rgb r=&quot;43&quot; g=&quot;A3&quot; b=&quot;F1&quot;/&gt;&lt;m_nBrightness val=&quot;0&quot;/&gt;&lt;/elem&gt;&lt;elem m_fUsage=&quot;4.04281218129899366787E-01&quot;&gt;&lt;m_msothmcolidx val=&quot;0&quot;/&gt;&lt;m_rgb r=&quot;9B&quot; g=&quot;3F&quot; b=&quot;24&quot;/&gt;&lt;m_nBrightness val=&quot;0&quot;/&gt;&lt;/elem&gt;&lt;elem m_fUsage=&quot;1.35085171767299283552E-01&quot;&gt;&lt;m_msothmcolidx val=&quot;0&quot;/&gt;&lt;m_rgb r=&quot;00&quot; g=&quot;70&quot; b=&quot;C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pK0LMSKBXOAo3UAcdr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E4u2i9kH5V6d0EffC4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1ZHnHNjg25.hgl1eo9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uMSvTYXjoP8VfECqKO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Ec3w8wTBayAI9_h0qd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jd1u31lvApgaKGexs0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umpC9bYekMTOKQZ7w0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KnHhH17AewBBvpA68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OEl_uPFHCbxnMcbReeO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50tdQGxZHrWFa4kQvE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HQMFn7OK0M34nmiJezg"/>
</p:tagLst>
</file>

<file path=ppt/theme/theme1.xml><?xml version="1.0" encoding="utf-8"?>
<a:theme xmlns:a="http://schemas.openxmlformats.org/drawingml/2006/main" name="Alliance Theme (16-9)">
  <a:themeElements>
    <a:clrScheme name="WBA">
      <a:dk1>
        <a:srgbClr val="042C57"/>
      </a:dk1>
      <a:lt1>
        <a:srgbClr val="FFFFFF"/>
      </a:lt1>
      <a:dk2>
        <a:srgbClr val="0C5FA2"/>
      </a:dk2>
      <a:lt2>
        <a:srgbClr val="FFFFFF"/>
      </a:lt2>
      <a:accent1>
        <a:srgbClr val="139CEB"/>
      </a:accent1>
      <a:accent2>
        <a:srgbClr val="AE183F"/>
      </a:accent2>
      <a:accent3>
        <a:srgbClr val="83B737"/>
      </a:accent3>
      <a:accent4>
        <a:srgbClr val="7F0E7D"/>
      </a:accent4>
      <a:accent5>
        <a:srgbClr val="4BACC6"/>
      </a:accent5>
      <a:accent6>
        <a:srgbClr val="F89E16"/>
      </a:accent6>
      <a:hlink>
        <a:srgbClr val="7DB928"/>
      </a:hlink>
      <a:folHlink>
        <a:srgbClr val="006E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iance 2018 (16-9).potx" id="{C8020781-586D-48D2-8EC1-96CADDD057A3}" vid="{299ED372-0268-4153-AE24-E0C31DE6C571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14778</TotalTime>
  <Words>123</Words>
  <Application>Microsoft Office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Asap</vt:lpstr>
      <vt:lpstr>Calibri</vt:lpstr>
      <vt:lpstr>Alliance Theme (16-9)</vt:lpstr>
      <vt:lpstr>Contents Slide Master</vt:lpstr>
      <vt:lpstr>1_Contents Slide Master</vt:lpstr>
      <vt:lpstr>think-cell Slide</vt:lpstr>
      <vt:lpstr>PowerPoint Presentation</vt:lpstr>
      <vt:lpstr>CTOG - WBA Industry Partnerships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</dc:creator>
  <cp:lastModifiedBy>Bruno Tomas</cp:lastModifiedBy>
  <cp:revision>474</cp:revision>
  <dcterms:created xsi:type="dcterms:W3CDTF">2017-12-19T00:20:31Z</dcterms:created>
  <dcterms:modified xsi:type="dcterms:W3CDTF">2022-03-08T23:46:12Z</dcterms:modified>
</cp:coreProperties>
</file>