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13"/>
  </p:notesMasterIdLst>
  <p:sldIdLst>
    <p:sldId id="289" r:id="rId2"/>
    <p:sldId id="339" r:id="rId3"/>
    <p:sldId id="299" r:id="rId4"/>
    <p:sldId id="341" r:id="rId5"/>
    <p:sldId id="340" r:id="rId6"/>
    <p:sldId id="343" r:id="rId7"/>
    <p:sldId id="342" r:id="rId8"/>
    <p:sldId id="274" r:id="rId9"/>
    <p:sldId id="334" r:id="rId10"/>
    <p:sldId id="344" r:id="rId11"/>
    <p:sldId id="338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" initials="AL" lastIdx="18" clrIdx="0">
    <p:extLst/>
  </p:cmAuthor>
  <p:cmAuthor id="2" name="Alistair McWiggan" initials="AM" lastIdx="1" clrIdx="1">
    <p:extLst/>
  </p:cmAuthor>
  <p:cmAuthor id="3" name="Alistair McWiggan" initials="AM [2]" lastIdx="1" clrIdx="2">
    <p:extLst/>
  </p:cmAuthor>
  <p:cmAuthor id="4" name="Alistair McWiggan" initials="AM [3]" lastIdx="1" clrIdx="3">
    <p:extLst/>
  </p:cmAuthor>
  <p:cmAuthor id="5" name="Sarah Markham" initials="SM" lastIdx="19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0"/>
    <a:srgbClr val="006BAB"/>
    <a:srgbClr val="4E2C1B"/>
    <a:srgbClr val="8A3F1E"/>
    <a:srgbClr val="003D69"/>
    <a:srgbClr val="8DC234"/>
    <a:srgbClr val="85898B"/>
    <a:srgbClr val="65747E"/>
    <a:srgbClr val="3170A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6400" autoAdjust="0"/>
  </p:normalViewPr>
  <p:slideViewPr>
    <p:cSldViewPr snapToGrid="0" snapToObjects="1">
      <p:cViewPr varScale="1">
        <p:scale>
          <a:sx n="144" d="100"/>
          <a:sy n="144" d="100"/>
        </p:scale>
        <p:origin x="94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2396319776829E-2"/>
          <c:y val="0"/>
          <c:w val="0.88697520736044633"/>
          <c:h val="0.959762741983662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Option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2"/>
                    </a:solidFill>
                    <a:latin typeface="Asap" panose="020F0504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relevant</c:v>
                </c:pt>
                <c:pt idx="1">
                  <c:v>Neutral</c:v>
                </c:pt>
                <c:pt idx="2">
                  <c:v>Important</c:v>
                </c:pt>
                <c:pt idx="3">
                  <c:v>Critical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1-4795-9CC8-ED1D927B15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Option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8DC234"/>
                    </a:solidFill>
                    <a:latin typeface="Asap" panose="020F0504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relevant</c:v>
                </c:pt>
                <c:pt idx="1">
                  <c:v>Neutral</c:v>
                </c:pt>
                <c:pt idx="2">
                  <c:v>Important</c:v>
                </c:pt>
                <c:pt idx="3">
                  <c:v>Critical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1-4795-9CC8-ED1D927B15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93024031"/>
        <c:axId val="889119903"/>
      </c:barChart>
      <c:catAx>
        <c:axId val="6930240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sap" panose="020F0504030202060203" pitchFamily="34" charset="0"/>
                <a:ea typeface="+mn-ea"/>
                <a:cs typeface="+mn-cs"/>
              </a:defRPr>
            </a:pPr>
            <a:endParaRPr lang="en-US"/>
          </a:p>
        </c:txPr>
        <c:crossAx val="889119903"/>
        <c:crosses val="autoZero"/>
        <c:auto val="1"/>
        <c:lblAlgn val="ctr"/>
        <c:lblOffset val="100"/>
        <c:noMultiLvlLbl val="0"/>
      </c:catAx>
      <c:valAx>
        <c:axId val="889119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3024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Asap" panose="020F050403020206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85524826136183E-2"/>
          <c:y val="0"/>
          <c:w val="0.88702895034772766"/>
          <c:h val="0.965299230467889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Option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2"/>
                    </a:solidFill>
                    <a:latin typeface="Asap" panose="020F0504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bandwidth
/ Review</c:v>
                </c:pt>
                <c:pt idx="1">
                  <c:v>Observe
/ Contribute</c:v>
                </c:pt>
                <c:pt idx="2">
                  <c:v>Actively participate
/ Lead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1-4EEB-BD14-8805EEB49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Option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8DC234"/>
                    </a:solidFill>
                    <a:latin typeface="Asap" panose="020F050403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bandwidth
/ Review</c:v>
                </c:pt>
                <c:pt idx="1">
                  <c:v>Observe
/ Contribute</c:v>
                </c:pt>
                <c:pt idx="2">
                  <c:v>Actively participate
/ Lead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1-4EEB-BD14-8805EEB491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93024031"/>
        <c:axId val="889119903"/>
      </c:barChart>
      <c:catAx>
        <c:axId val="6930240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sap" panose="020F0504030202060203" pitchFamily="34" charset="0"/>
                <a:ea typeface="+mn-ea"/>
                <a:cs typeface="+mn-cs"/>
              </a:defRPr>
            </a:pPr>
            <a:endParaRPr lang="en-US"/>
          </a:p>
        </c:txPr>
        <c:crossAx val="889119903"/>
        <c:crosses val="autoZero"/>
        <c:auto val="1"/>
        <c:lblAlgn val="ctr"/>
        <c:lblOffset val="100"/>
        <c:noMultiLvlLbl val="0"/>
      </c:catAx>
      <c:valAx>
        <c:axId val="889119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3024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Asap" panose="020F050403020206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4DBD4-3149-4FF4-B44D-0166D77A6B73}" type="datetimeFigureOut">
              <a:rPr lang="pt-PT" smtClean="0"/>
              <a:t>26/03/2019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760C7-A51A-41C0-BF5A-7DD2144F728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67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BC74-2A2C-F646-9EB0-6463FA68F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1.%20CURRENT%20PARTNERS/%E2%80%A2WB%20ALLIANCE/%E2%80%A2%20WBA%20-%20New%20Branding/%E2%80%A2%20WBA%20Images/Sub-brands/Abstract/PNG/Small/WBA_Connected_City_Background_RBG_Small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1.%20CURRENT%20PARTNERS/%E2%80%A2WB%20ALLIANCE/%E2%80%A2%20WBA%20-%20New%20Branding/%E2%80%A2%20WBA%20Images/Sub-brands/Abstract/PNG/Medium/WBA_World_Wifi_Day_RGB_Medium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B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CE77A8E-6ED3-446C-A6DD-CFB42182D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01216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think-cell Slide" r:id="rId4" imgW="346" imgH="346" progId="TCLayout.ActiveDocument.1">
                  <p:embed/>
                </p:oleObj>
              </mc:Choice>
              <mc:Fallback>
                <p:oleObj name="think-cell Slide" r:id="rId4" imgW="346" imgH="34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CE77A8E-6ED3-446C-A6DD-CFB42182D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F2EE6DB-1F1F-4EF4-9F16-C6B0BCC8821F}"/>
              </a:ext>
            </a:extLst>
          </p:cNvPr>
          <p:cNvSpPr txBox="1">
            <a:spLocks/>
          </p:cNvSpPr>
          <p:nvPr userDrawn="1"/>
        </p:nvSpPr>
        <p:spPr>
          <a:xfrm>
            <a:off x="370034" y="683517"/>
            <a:ext cx="3386707" cy="288032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endParaRPr lang="en-GB" sz="1200" dirty="0">
              <a:latin typeface="Asap" panose="02000506040000020004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2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B Ch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WBA_Connected_City_Background_RBG_Medium.png"/>
          <p:cNvPicPr>
            <a:picLocks noChangeAspect="1"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6633"/>
            <a:ext cx="5761038" cy="31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-9525" y="1965723"/>
            <a:ext cx="5805488" cy="3177777"/>
          </a:xfrm>
          <a:custGeom>
            <a:avLst/>
            <a:gdLst>
              <a:gd name="connsiteX0" fmla="*/ 0 w 4917440"/>
              <a:gd name="connsiteY0" fmla="*/ 152400 h 3810000"/>
              <a:gd name="connsiteX1" fmla="*/ 4917440 w 4917440"/>
              <a:gd name="connsiteY1" fmla="*/ 3810000 h 3810000"/>
              <a:gd name="connsiteX2" fmla="*/ 4886960 w 4917440"/>
              <a:gd name="connsiteY2" fmla="*/ 0 h 3810000"/>
              <a:gd name="connsiteX3" fmla="*/ 0 w 4917440"/>
              <a:gd name="connsiteY3" fmla="*/ 152400 h 3810000"/>
              <a:gd name="connsiteX0" fmla="*/ 0 w 4917440"/>
              <a:gd name="connsiteY0" fmla="*/ 0 h 3657600"/>
              <a:gd name="connsiteX1" fmla="*/ 4917440 w 4917440"/>
              <a:gd name="connsiteY1" fmla="*/ 3657600 h 3657600"/>
              <a:gd name="connsiteX2" fmla="*/ 4907280 w 4917440"/>
              <a:gd name="connsiteY2" fmla="*/ 20320 h 3657600"/>
              <a:gd name="connsiteX3" fmla="*/ 0 w 491744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440" h="3657600">
                <a:moveTo>
                  <a:pt x="0" y="0"/>
                </a:moveTo>
                <a:lnTo>
                  <a:pt x="4917440" y="3657600"/>
                </a:lnTo>
                <a:cubicBezTo>
                  <a:pt x="4914053" y="2445173"/>
                  <a:pt x="4910667" y="1232747"/>
                  <a:pt x="4907280" y="20320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75188" y="1722835"/>
            <a:ext cx="2063750" cy="2847975"/>
            <a:chOff x="4675096" y="2002366"/>
            <a:chExt cx="2063298" cy="379690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675096" y="2003953"/>
              <a:ext cx="2063298" cy="3795314"/>
            </a:xfrm>
            <a:prstGeom prst="rect">
              <a:avLst/>
            </a:prstGeom>
            <a:solidFill>
              <a:srgbClr val="C4C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4678270" y="2002366"/>
              <a:ext cx="1756977" cy="322228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Benefits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942138" y="1719263"/>
            <a:ext cx="2062162" cy="2846785"/>
            <a:chOff x="6941672" y="1997037"/>
            <a:chExt cx="2063298" cy="37950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941672" y="1997037"/>
              <a:ext cx="2063298" cy="3795058"/>
            </a:xfrm>
            <a:prstGeom prst="rect">
              <a:avLst/>
            </a:prstGeom>
            <a:solidFill>
              <a:srgbClr val="E6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6948025" y="2001799"/>
              <a:ext cx="1758330" cy="323794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Outcomes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15900" y="1720454"/>
            <a:ext cx="2063750" cy="2846784"/>
            <a:chOff x="201709" y="1999428"/>
            <a:chExt cx="2063298" cy="379505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201709" y="1999428"/>
              <a:ext cx="2063298" cy="3795058"/>
            </a:xfrm>
            <a:prstGeom prst="rect">
              <a:avLst/>
            </a:prstGeom>
            <a:solidFill>
              <a:srgbClr val="C4C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208058" y="2005777"/>
              <a:ext cx="1756978" cy="322206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Guiding Principles</a:t>
              </a:r>
            </a:p>
          </p:txBody>
        </p:sp>
      </p:grpSp>
      <p:sp>
        <p:nvSpPr>
          <p:cNvPr id="29" name="TextBox 28"/>
          <p:cNvSpPr txBox="1"/>
          <p:nvPr userDrawn="1"/>
        </p:nvSpPr>
        <p:spPr>
          <a:xfrm>
            <a:off x="211457" y="4801039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Copyright © 2018 </a:t>
            </a:r>
            <a:r>
              <a:rPr lang="en-US" sz="105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</a:t>
            </a:r>
            <a:r>
              <a:rPr lang="en-US" sz="8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Wireless Broadband Alliance Ltd. All rights reserved  </a:t>
            </a:r>
          </a:p>
        </p:txBody>
      </p:sp>
      <p:grpSp>
        <p:nvGrpSpPr>
          <p:cNvPr id="30" name="Group 29"/>
          <p:cNvGrpSpPr>
            <a:grpSpLocks/>
          </p:cNvGrpSpPr>
          <p:nvPr userDrawn="1"/>
        </p:nvGrpSpPr>
        <p:grpSpPr bwMode="auto">
          <a:xfrm>
            <a:off x="2379663" y="1720454"/>
            <a:ext cx="2070100" cy="2846784"/>
            <a:chOff x="2379103" y="1998532"/>
            <a:chExt cx="2070303" cy="3795058"/>
          </a:xfrm>
        </p:grpSpPr>
        <p:sp>
          <p:nvSpPr>
            <p:cNvPr id="31" name="Rectangle 30"/>
            <p:cNvSpPr/>
            <p:nvPr userDrawn="1"/>
          </p:nvSpPr>
          <p:spPr>
            <a:xfrm>
              <a:off x="2385454" y="1998532"/>
              <a:ext cx="2063952" cy="3795058"/>
            </a:xfrm>
            <a:prstGeom prst="rect">
              <a:avLst/>
            </a:prstGeom>
            <a:solidFill>
              <a:srgbClr val="E6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2379103" y="2001706"/>
              <a:ext cx="1757534" cy="323794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Objectives</a:t>
              </a:r>
            </a:p>
          </p:txBody>
        </p:sp>
      </p:grp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297856" y="575599"/>
            <a:ext cx="2928630" cy="706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4790143" y="2075966"/>
            <a:ext cx="1843531" cy="2376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7049248" y="2076744"/>
            <a:ext cx="1843531" cy="2381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5"/>
          </p:nvPr>
        </p:nvSpPr>
        <p:spPr>
          <a:xfrm>
            <a:off x="3299256" y="614595"/>
            <a:ext cx="5700582" cy="971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A15C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100">
                <a:solidFill>
                  <a:srgbClr val="A15C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100">
                <a:solidFill>
                  <a:srgbClr val="A15C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16756" y="2078354"/>
            <a:ext cx="1843531" cy="2379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sap"/>
                <a:cs typeface="Asap"/>
              </a:defRPr>
            </a:lvl4pPr>
            <a:lvl5pPr>
              <a:defRPr sz="105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2493685" y="2077751"/>
            <a:ext cx="1843531" cy="238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0409330-0C63-4904-B414-E78049B3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9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D Ch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BA_Connected_City_Background_RBG_Medium.png"/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1101"/>
            <a:ext cx="5799170" cy="323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0" y="1912675"/>
            <a:ext cx="5802828" cy="3230826"/>
          </a:xfrm>
          <a:custGeom>
            <a:avLst/>
            <a:gdLst>
              <a:gd name="connsiteX0" fmla="*/ 0 w 4917440"/>
              <a:gd name="connsiteY0" fmla="*/ 152400 h 3810000"/>
              <a:gd name="connsiteX1" fmla="*/ 4917440 w 4917440"/>
              <a:gd name="connsiteY1" fmla="*/ 3810000 h 3810000"/>
              <a:gd name="connsiteX2" fmla="*/ 4886960 w 4917440"/>
              <a:gd name="connsiteY2" fmla="*/ 0 h 3810000"/>
              <a:gd name="connsiteX3" fmla="*/ 0 w 4917440"/>
              <a:gd name="connsiteY3" fmla="*/ 152400 h 3810000"/>
              <a:gd name="connsiteX0" fmla="*/ 0 w 4917440"/>
              <a:gd name="connsiteY0" fmla="*/ 0 h 3657600"/>
              <a:gd name="connsiteX1" fmla="*/ 4917440 w 4917440"/>
              <a:gd name="connsiteY1" fmla="*/ 3657600 h 3657600"/>
              <a:gd name="connsiteX2" fmla="*/ 4907280 w 4917440"/>
              <a:gd name="connsiteY2" fmla="*/ 20320 h 3657600"/>
              <a:gd name="connsiteX3" fmla="*/ 0 w 491744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440" h="3657600">
                <a:moveTo>
                  <a:pt x="0" y="0"/>
                </a:moveTo>
                <a:lnTo>
                  <a:pt x="4917440" y="3657600"/>
                </a:lnTo>
                <a:cubicBezTo>
                  <a:pt x="4914053" y="2445173"/>
                  <a:pt x="4910667" y="1232747"/>
                  <a:pt x="4907280" y="20320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360738" y="3401616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404225" y="3399235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367088" y="2537222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10575" y="2534841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457" y="4801039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Copyright © 2018 </a:t>
            </a:r>
            <a:r>
              <a:rPr lang="en-US" sz="105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</a:t>
            </a:r>
            <a:r>
              <a:rPr lang="en-US" sz="8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Wireless Broadband Alliance Ltd. All rights reserved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0263" y="813197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62326" y="813198"/>
            <a:ext cx="2263775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</a:t>
            </a: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13750" y="810816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362325" y="2537223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</a:t>
            </a: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romote</a:t>
            </a:r>
          </a:p>
        </p:txBody>
      </p:sp>
      <p:sp>
        <p:nvSpPr>
          <p:cNvPr id="23" name="Freeform 22"/>
          <p:cNvSpPr/>
          <p:nvPr/>
        </p:nvSpPr>
        <p:spPr>
          <a:xfrm>
            <a:off x="3362325" y="3407290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</a:t>
            </a: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ngage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367088" y="1684735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59150" y="1683544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</a:t>
            </a:r>
            <a:r>
              <a:rPr lang="en-US" sz="180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ffer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410575" y="1682354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Content Placeholder 3"/>
          <p:cNvSpPr>
            <a:spLocks noGrp="1"/>
          </p:cNvSpPr>
          <p:nvPr>
            <p:ph sz="half" idx="15"/>
          </p:nvPr>
        </p:nvSpPr>
        <p:spPr>
          <a:xfrm>
            <a:off x="3419178" y="3724976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14"/>
          </p:nvPr>
        </p:nvSpPr>
        <p:spPr>
          <a:xfrm>
            <a:off x="3425528" y="2860583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12"/>
          </p:nvPr>
        </p:nvSpPr>
        <p:spPr>
          <a:xfrm>
            <a:off x="3430010" y="1137398"/>
            <a:ext cx="4933577" cy="262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1"/>
          </p:nvPr>
        </p:nvSpPr>
        <p:spPr>
          <a:xfrm>
            <a:off x="425622" y="782594"/>
            <a:ext cx="1812324" cy="5354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13"/>
          </p:nvPr>
        </p:nvSpPr>
        <p:spPr>
          <a:xfrm>
            <a:off x="3425528" y="2008095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E7E0CB-637F-40CF-8FA5-5C88C553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6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Text (e.g. Thank yo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2185988"/>
            <a:ext cx="7245350" cy="485775"/>
          </a:xfrm>
          <a:custGeom>
            <a:avLst/>
            <a:gdLst>
              <a:gd name="connsiteX0" fmla="*/ 0 w 7244773"/>
              <a:gd name="connsiteY0" fmla="*/ 0 h 646545"/>
              <a:gd name="connsiteX1" fmla="*/ 7244773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  <a:gd name="connsiteX0" fmla="*/ 0 w 7244773"/>
              <a:gd name="connsiteY0" fmla="*/ 0 h 646545"/>
              <a:gd name="connsiteX1" fmla="*/ 6517410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773" h="646545">
                <a:moveTo>
                  <a:pt x="0" y="0"/>
                </a:moveTo>
                <a:lnTo>
                  <a:pt x="6517410" y="0"/>
                </a:lnTo>
                <a:lnTo>
                  <a:pt x="7244773" y="646545"/>
                </a:lnTo>
                <a:lnTo>
                  <a:pt x="0" y="646545"/>
                </a:lnTo>
                <a:lnTo>
                  <a:pt x="0" y="0"/>
                </a:lnTo>
                <a:close/>
              </a:path>
            </a:pathLst>
          </a:custGeom>
          <a:solidFill>
            <a:srgbClr val="105CA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570573" y="3943393"/>
            <a:ext cx="1580292" cy="120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28F9B-56C8-4860-8357-F014FE63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5988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7AD28-E2D8-4924-91B5-81A95DE4B2A2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232408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plash Text (e.g. Thank yo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think-cell Slide" r:id="rId4" imgW="540" imgH="541" progId="TCLayout.ActiveDocument.1">
                  <p:embed/>
                </p:oleObj>
              </mc:Choice>
              <mc:Fallback>
                <p:oleObj name="think-cell Slide" r:id="rId4" imgW="540" imgH="54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/>
          <p:nvPr userDrawn="1"/>
        </p:nvSpPr>
        <p:spPr>
          <a:xfrm>
            <a:off x="0" y="2185988"/>
            <a:ext cx="7245350" cy="485775"/>
          </a:xfrm>
          <a:custGeom>
            <a:avLst/>
            <a:gdLst>
              <a:gd name="connsiteX0" fmla="*/ 0 w 7244773"/>
              <a:gd name="connsiteY0" fmla="*/ 0 h 646545"/>
              <a:gd name="connsiteX1" fmla="*/ 7244773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  <a:gd name="connsiteX0" fmla="*/ 0 w 7244773"/>
              <a:gd name="connsiteY0" fmla="*/ 0 h 646545"/>
              <a:gd name="connsiteX1" fmla="*/ 6517410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773" h="646545">
                <a:moveTo>
                  <a:pt x="0" y="0"/>
                </a:moveTo>
                <a:lnTo>
                  <a:pt x="6517410" y="0"/>
                </a:lnTo>
                <a:lnTo>
                  <a:pt x="7244773" y="646545"/>
                </a:lnTo>
                <a:lnTo>
                  <a:pt x="0" y="646545"/>
                </a:lnTo>
                <a:lnTo>
                  <a:pt x="0" y="0"/>
                </a:lnTo>
                <a:close/>
              </a:path>
            </a:pathLst>
          </a:custGeom>
          <a:solidFill>
            <a:srgbClr val="105CA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28797" y="2195766"/>
            <a:ext cx="5510577" cy="37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FF"/>
                </a:solidFill>
                <a:latin typeface="Asap"/>
                <a:cs typeface="Asap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70573" y="3943393"/>
            <a:ext cx="1580292" cy="120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268519" y="4313756"/>
            <a:ext cx="1882346" cy="840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ng Strip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970" y="4697928"/>
            <a:ext cx="5655625" cy="463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4186" y="519113"/>
            <a:ext cx="2926992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3488375" y="3969460"/>
            <a:ext cx="5510577" cy="37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1"/>
          </p:nvPr>
        </p:nvSpPr>
        <p:spPr>
          <a:xfrm>
            <a:off x="6650505" y="4817594"/>
            <a:ext cx="2362177" cy="226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-8921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C0A721-4927-4677-BDBA-00D531FE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699" y="3176734"/>
            <a:ext cx="4278200" cy="5624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iStock_000083070137_Double.psd">
            <a:extLst>
              <a:ext uri="{FF2B5EF4-FFF2-40B4-BE49-F238E27FC236}">
                <a16:creationId xmlns:a16="http://schemas.microsoft.com/office/drawing/2014/main" id="{A9F371DE-A591-4D66-98A9-62F7CEE8D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42643"/>
            <a:ext cx="5812856" cy="29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684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B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70842" y="700913"/>
            <a:ext cx="7874290" cy="38131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36F14-B9A6-48F3-93B2-99BCF077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96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as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525" y="891778"/>
            <a:ext cx="7651750" cy="3871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33017" y="1048576"/>
            <a:ext cx="7259980" cy="3576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453D54-1BE6-4F49-B07B-4319F241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44A1B-8FA1-433F-8A6F-3911769087C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12520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91922" y="1461955"/>
            <a:ext cx="6960156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58EC34-25E7-4B83-A97B-D304AFB0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58891-66BE-4D90-AC27-0CD167660BAB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21956374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922" y="1395886"/>
            <a:ext cx="3403878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886"/>
            <a:ext cx="3403878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A38D99-D65E-419B-B3B3-C18FFBA7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137EF-553A-432F-86D3-2C539C52B40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955872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o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597" y="1178218"/>
            <a:ext cx="6558806" cy="1269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92597" y="3124679"/>
            <a:ext cx="6558806" cy="1269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4D8BC9-91CD-45A1-8F4F-26A6D42E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46C0D-E95F-4271-BF0F-EE6ABCD56304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1811478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BA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6480057" y="896471"/>
            <a:ext cx="1919941" cy="1451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782036" y="1171015"/>
            <a:ext cx="4355353" cy="1277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280460" y="3117477"/>
            <a:ext cx="6571129" cy="1277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F1FC72-7556-4EDC-ADD1-BBB6F8E7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AF785-2120-408B-AF45-5333355C186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0014716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914400"/>
            <a:ext cx="4191000" cy="3871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5850"/>
            <a:ext cx="3886200" cy="325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953000" y="1085850"/>
            <a:ext cx="2514600" cy="2120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7FB3A6-F61B-4881-8D09-7261EBD0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ED9A3-2D30-496D-9B32-5B121888FE54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rial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5211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54FE34A-D1D1-410C-8D82-690290677A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949358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Slide" r:id="rId17" imgW="346" imgH="346" progId="TCLayout.ActiveDocument.1">
                  <p:embed/>
                </p:oleObj>
              </mc:Choice>
              <mc:Fallback>
                <p:oleObj name="think-cell Slide" r:id="rId17" imgW="346" imgH="34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54FE34A-D1D1-410C-8D82-690290677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Long Stripe.pn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6982968" cy="46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95739" y="69057"/>
            <a:ext cx="118676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93" r:id="rId2"/>
    <p:sldLayoutId id="2147483895" r:id="rId3"/>
    <p:sldLayoutId id="2147483894" r:id="rId4"/>
    <p:sldLayoutId id="2147483896" r:id="rId5"/>
    <p:sldLayoutId id="2147483897" r:id="rId6"/>
    <p:sldLayoutId id="2147483898" r:id="rId7"/>
    <p:sldLayoutId id="2147483899" r:id="rId8"/>
    <p:sldLayoutId id="2147483904" r:id="rId9"/>
    <p:sldLayoutId id="2147483905" r:id="rId10"/>
    <p:sldLayoutId id="2147483906" r:id="rId11"/>
    <p:sldLayoutId id="2147483911" r:id="rId12"/>
    <p:sldLayoutId id="214748391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83B737"/>
        </a:buClr>
        <a:buFont typeface="Arial" charset="0"/>
        <a:buChar char="•"/>
        <a:defRPr kern="1200">
          <a:solidFill>
            <a:srgbClr val="3C4A5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C4A5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C5FA2"/>
        </a:buClr>
        <a:buFont typeface="Arial" charset="0"/>
        <a:buChar char="•"/>
        <a:defRPr sz="1400" kern="1200">
          <a:solidFill>
            <a:srgbClr val="3C4A52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C4A5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1200" kern="1200">
          <a:solidFill>
            <a:srgbClr val="3C4A5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21.png"/><Relationship Id="rId26" Type="http://schemas.openxmlformats.org/officeDocument/2006/relationships/image" Target="../media/image45.png"/><Relationship Id="rId3" Type="http://schemas.openxmlformats.org/officeDocument/2006/relationships/image" Target="../media/image25.png"/><Relationship Id="rId21" Type="http://schemas.openxmlformats.org/officeDocument/2006/relationships/image" Target="../media/image40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5" Type="http://schemas.openxmlformats.org/officeDocument/2006/relationships/image" Target="../media/image44.png"/><Relationship Id="rId2" Type="http://schemas.openxmlformats.org/officeDocument/2006/relationships/image" Target="../media/image18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19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0.png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pmo@wballiance.com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://extranet.wballiance.com/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0EA0E62F-FDAD-4500-98D5-BACC9A75952D}"/>
              </a:ext>
            </a:extLst>
          </p:cNvPr>
          <p:cNvSpPr txBox="1">
            <a:spLocks/>
          </p:cNvSpPr>
          <p:nvPr/>
        </p:nvSpPr>
        <p:spPr>
          <a:xfrm>
            <a:off x="3401730" y="3671430"/>
            <a:ext cx="5511800" cy="4968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Char char="•"/>
              <a:defRPr kern="1200">
                <a:solidFill>
                  <a:srgbClr val="3C4A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pt-PT" sz="2000" b="1" dirty="0">
                <a:solidFill>
                  <a:srgbClr val="063051"/>
                </a:solidFill>
                <a:latin typeface="Asap" panose="02000506040000020004" pitchFamily="2" charset="0"/>
                <a:ea typeface="ＭＳ Ｐゴシック" panose="020B0600070205080204" pitchFamily="34" charset="-128"/>
              </a:rPr>
              <a:t>CTOG Group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3CCE7-F5BD-402C-92B5-BBDF7B25C8A0}"/>
              </a:ext>
            </a:extLst>
          </p:cNvPr>
          <p:cNvSpPr txBox="1"/>
          <p:nvPr/>
        </p:nvSpPr>
        <p:spPr>
          <a:xfrm>
            <a:off x="7666383" y="4274843"/>
            <a:ext cx="1247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sap" panose="02000506040000020004" pitchFamily="2" charset="0"/>
              </a:rPr>
              <a:t>April 1</a:t>
            </a:r>
            <a:r>
              <a:rPr lang="en-US" b="1" baseline="30000" dirty="0">
                <a:latin typeface="Asap" panose="02000506040000020004" pitchFamily="2" charset="0"/>
              </a:rPr>
              <a:t>st</a:t>
            </a:r>
            <a:r>
              <a:rPr lang="en-US" b="1" dirty="0">
                <a:latin typeface="Asap" panose="02000506040000020004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09547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1">
            <a:extLst>
              <a:ext uri="{FF2B5EF4-FFF2-40B4-BE49-F238E27FC236}">
                <a16:creationId xmlns:a16="http://schemas.microsoft.com/office/drawing/2014/main" id="{F1EB451D-EAF0-4804-88C1-8A021A1BB5C9}"/>
              </a:ext>
            </a:extLst>
          </p:cNvPr>
          <p:cNvCxnSpPr/>
          <p:nvPr/>
        </p:nvCxnSpPr>
        <p:spPr bwMode="auto">
          <a:xfrm>
            <a:off x="3229606" y="990942"/>
            <a:ext cx="0" cy="3877022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00355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AutoShape 49">
            <a:extLst>
              <a:ext uri="{FF2B5EF4-FFF2-40B4-BE49-F238E27FC236}">
                <a16:creationId xmlns:a16="http://schemas.microsoft.com/office/drawing/2014/main" id="{39EAFF14-E967-443D-AFC6-87CA10D98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54" y="947983"/>
            <a:ext cx="2204003" cy="593531"/>
          </a:xfrm>
          <a:prstGeom prst="roundRect">
            <a:avLst/>
          </a:prstGeom>
          <a:solidFill>
            <a:srgbClr val="80BA26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/>
          <a:p>
            <a:pPr marL="87465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ea typeface="+mn-ea"/>
                <a:cs typeface="Arial" pitchFamily="34" charset="0"/>
              </a:rPr>
              <a:t>WBA Board and </a:t>
            </a:r>
          </a:p>
          <a:p>
            <a:pPr marL="87465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ea typeface="+mn-ea"/>
                <a:cs typeface="Arial" pitchFamily="34" charset="0"/>
              </a:rPr>
              <a:t>Members</a:t>
            </a:r>
            <a:endParaRPr kumimoji="0" lang="pt-PT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 panose="02000506040000020004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utoShape 49">
            <a:extLst>
              <a:ext uri="{FF2B5EF4-FFF2-40B4-BE49-F238E27FC236}">
                <a16:creationId xmlns:a16="http://schemas.microsoft.com/office/drawing/2014/main" id="{6F73D2F1-E119-40D4-81E0-B7AA28E6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568" y="945832"/>
            <a:ext cx="2204003" cy="595683"/>
          </a:xfrm>
          <a:prstGeom prst="roundRect">
            <a:avLst/>
          </a:prstGeom>
          <a:solidFill>
            <a:srgbClr val="80BA26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/>
          <a:p>
            <a:pPr marL="87465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0" dirty="0">
                <a:solidFill>
                  <a:srgbClr val="FFFFFF"/>
                </a:solidFill>
                <a:latin typeface="Asap" panose="02000506040000020004" pitchFamily="2" charset="0"/>
                <a:ea typeface="ＭＳ Ｐゴシック" pitchFamily="34" charset="-128"/>
                <a:cs typeface="Arial" pitchFamily="34" charset="0"/>
              </a:rPr>
              <a:t>WBA Members + </a:t>
            </a:r>
          </a:p>
          <a:p>
            <a:pPr marL="87465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0" dirty="0">
                <a:solidFill>
                  <a:srgbClr val="FFFFFF"/>
                </a:solidFill>
                <a:latin typeface="Asap" panose="02000506040000020004" pitchFamily="2" charset="0"/>
                <a:ea typeface="ＭＳ Ｐゴシック" pitchFamily="34" charset="-128"/>
                <a:cs typeface="Arial" pitchFamily="34" charset="0"/>
              </a:rPr>
              <a:t>Partner Forums</a:t>
            </a:r>
            <a:endParaRPr kumimoji="0" lang="pt-PT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 panose="02000506040000020004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AutoShape 49">
            <a:extLst>
              <a:ext uri="{FF2B5EF4-FFF2-40B4-BE49-F238E27FC236}">
                <a16:creationId xmlns:a16="http://schemas.microsoft.com/office/drawing/2014/main" id="{0AE35630-32CF-47D5-80B0-9B7F7356C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080" y="945832"/>
            <a:ext cx="2204003" cy="595683"/>
          </a:xfrm>
          <a:prstGeom prst="roundRect">
            <a:avLst/>
          </a:prstGeom>
          <a:solidFill>
            <a:srgbClr val="80BA26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/>
          <a:p>
            <a:pPr marL="87465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ea typeface="ＭＳ Ｐゴシック" pitchFamily="34" charset="-128"/>
                <a:cs typeface="Arial" pitchFamily="34" charset="0"/>
              </a:rPr>
              <a:t>Industry Developments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C8259645-038D-4C94-AC00-5DF29947B51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23909" y="3101773"/>
            <a:ext cx="2808312" cy="385200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36731" rIns="0" bIns="36731" rtlCol="0" anchor="ctr"/>
          <a:lstStyle/>
          <a:p>
            <a:pPr marL="87465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646363"/>
                </a:solidFill>
                <a:effectLst/>
                <a:uLnTx/>
                <a:uFillTx/>
                <a:latin typeface="Asap" panose="02000506040000020004" pitchFamily="2" charset="0"/>
                <a:ea typeface="+mn-ea"/>
                <a:cs typeface="+mn-cs"/>
              </a:rPr>
              <a:t>WBA Program Development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5A4B6F-CACA-480D-B5E5-7CA781290528}"/>
              </a:ext>
            </a:extLst>
          </p:cNvPr>
          <p:cNvCxnSpPr/>
          <p:nvPr/>
        </p:nvCxnSpPr>
        <p:spPr bwMode="auto">
          <a:xfrm>
            <a:off x="6323326" y="994004"/>
            <a:ext cx="0" cy="3877022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00355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7821C54E-AECD-45BE-BB28-4F166CA2D080}"/>
              </a:ext>
            </a:extLst>
          </p:cNvPr>
          <p:cNvSpPr/>
          <p:nvPr/>
        </p:nvSpPr>
        <p:spPr bwMode="auto">
          <a:xfrm>
            <a:off x="3937417" y="2493853"/>
            <a:ext cx="1764000" cy="1584000"/>
          </a:xfrm>
          <a:prstGeom prst="flowChartDecision">
            <a:avLst/>
          </a:prstGeom>
          <a:solidFill>
            <a:srgbClr val="0064A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0" rIns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ea typeface="ＭＳ Ｐゴシック" pitchFamily="34" charset="-128"/>
                <a:cs typeface="Arial" pitchFamily="34" charset="0"/>
              </a:rPr>
              <a:t>WBA Roadmap Execution</a:t>
            </a:r>
          </a:p>
        </p:txBody>
      </p:sp>
      <p:pic>
        <p:nvPicPr>
          <p:cNvPr id="10" name="Picture 6" descr="http://www.adrants.com/images/crowdsourcing-cartoon1.jpeg">
            <a:extLst>
              <a:ext uri="{FF2B5EF4-FFF2-40B4-BE49-F238E27FC236}">
                <a16:creationId xmlns:a16="http://schemas.microsoft.com/office/drawing/2014/main" id="{0211DB79-2442-4CC8-8576-9FBFAF86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3305"/>
          <a:stretch>
            <a:fillRect/>
          </a:stretch>
        </p:blipFill>
        <p:spPr bwMode="auto">
          <a:xfrm>
            <a:off x="7706883" y="1690898"/>
            <a:ext cx="834093" cy="900481"/>
          </a:xfrm>
          <a:prstGeom prst="rect">
            <a:avLst/>
          </a:prstGeom>
          <a:noFill/>
        </p:spPr>
      </p:pic>
      <p:pic>
        <p:nvPicPr>
          <p:cNvPr id="11" name="Picture 6" descr="http://www.adrants.com/images/crowdsourcing-cartoon1.jpeg">
            <a:extLst>
              <a:ext uri="{FF2B5EF4-FFF2-40B4-BE49-F238E27FC236}">
                <a16:creationId xmlns:a16="http://schemas.microsoft.com/office/drawing/2014/main" id="{0FFEFCEE-E4E5-425D-BE27-917A43736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5814" r="68426"/>
          <a:stretch>
            <a:fillRect/>
          </a:stretch>
        </p:blipFill>
        <p:spPr bwMode="auto">
          <a:xfrm>
            <a:off x="2141208" y="2532924"/>
            <a:ext cx="738291" cy="1417389"/>
          </a:xfrm>
          <a:prstGeom prst="rect">
            <a:avLst/>
          </a:prstGeom>
          <a:noFill/>
        </p:spPr>
      </p:pic>
      <p:sp>
        <p:nvSpPr>
          <p:cNvPr id="12" name="Notched Right Arrow 45">
            <a:extLst>
              <a:ext uri="{FF2B5EF4-FFF2-40B4-BE49-F238E27FC236}">
                <a16:creationId xmlns:a16="http://schemas.microsoft.com/office/drawing/2014/main" id="{9CAFC4C1-C333-44F6-BB30-17AE4A9EBE20}"/>
              </a:ext>
            </a:extLst>
          </p:cNvPr>
          <p:cNvSpPr/>
          <p:nvPr/>
        </p:nvSpPr>
        <p:spPr bwMode="auto">
          <a:xfrm>
            <a:off x="2758088" y="3053697"/>
            <a:ext cx="1073621" cy="421755"/>
          </a:xfrm>
          <a:prstGeom prst="notchedRightArrow">
            <a:avLst/>
          </a:prstGeom>
          <a:solidFill>
            <a:srgbClr val="FFFFFF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cs typeface="Arial" pitchFamily="34" charset="0"/>
              </a:rPr>
              <a:t>PUSH</a:t>
            </a:r>
          </a:p>
        </p:txBody>
      </p:sp>
      <p:sp>
        <p:nvSpPr>
          <p:cNvPr id="13" name="Notched Right Arrow 46">
            <a:extLst>
              <a:ext uri="{FF2B5EF4-FFF2-40B4-BE49-F238E27FC236}">
                <a16:creationId xmlns:a16="http://schemas.microsoft.com/office/drawing/2014/main" id="{2BAF70FB-DF78-4D97-9A5A-7FE43B97FDE5}"/>
              </a:ext>
            </a:extLst>
          </p:cNvPr>
          <p:cNvSpPr/>
          <p:nvPr/>
        </p:nvSpPr>
        <p:spPr bwMode="auto">
          <a:xfrm>
            <a:off x="5827708" y="3053697"/>
            <a:ext cx="1073621" cy="421755"/>
          </a:xfrm>
          <a:prstGeom prst="notchedRightArrow">
            <a:avLst/>
          </a:prstGeom>
          <a:solidFill>
            <a:srgbClr val="FFFFFF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cs typeface="Arial" pitchFamily="34" charset="0"/>
              </a:rPr>
              <a:t>PULL</a:t>
            </a:r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3DA6C441-211A-44CE-9DFC-EA328FB7E944}"/>
              </a:ext>
            </a:extLst>
          </p:cNvPr>
          <p:cNvSpPr/>
          <p:nvPr/>
        </p:nvSpPr>
        <p:spPr bwMode="auto">
          <a:xfrm>
            <a:off x="3857272" y="1813927"/>
            <a:ext cx="1853275" cy="423970"/>
          </a:xfrm>
          <a:prstGeom prst="roundRect">
            <a:avLst/>
          </a:prstGeom>
          <a:solidFill>
            <a:srgbClr val="0064A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ea typeface="ＭＳ Ｐゴシック" pitchFamily="34" charset="-128"/>
                <a:cs typeface="Arial" pitchFamily="34" charset="0"/>
              </a:rPr>
              <a:t>Results Evaluation / Key inputs to alignment</a:t>
            </a:r>
          </a:p>
        </p:txBody>
      </p:sp>
      <p:sp>
        <p:nvSpPr>
          <p:cNvPr id="15" name="Rounded Rectangle 48">
            <a:extLst>
              <a:ext uri="{FF2B5EF4-FFF2-40B4-BE49-F238E27FC236}">
                <a16:creationId xmlns:a16="http://schemas.microsoft.com/office/drawing/2014/main" id="{9772A1A3-D0C2-46E2-97E3-5FC3BADFCF9E}"/>
              </a:ext>
            </a:extLst>
          </p:cNvPr>
          <p:cNvSpPr/>
          <p:nvPr/>
        </p:nvSpPr>
        <p:spPr bwMode="auto">
          <a:xfrm>
            <a:off x="3884964" y="4372147"/>
            <a:ext cx="1853275" cy="423970"/>
          </a:xfrm>
          <a:prstGeom prst="roundRect">
            <a:avLst/>
          </a:prstGeom>
          <a:solidFill>
            <a:srgbClr val="0064A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kern="0" dirty="0">
                <a:solidFill>
                  <a:srgbClr val="FFFFFF"/>
                </a:solidFill>
                <a:latin typeface="Asap" panose="02000506040000020004" pitchFamily="2" charset="0"/>
                <a:ea typeface="ＭＳ Ｐゴシック" pitchFamily="34" charset="-128"/>
                <a:cs typeface="Arial" pitchFamily="34" charset="0"/>
              </a:rPr>
              <a:t>Internal roadmap and priorities alignment</a:t>
            </a:r>
            <a:endParaRPr kumimoji="0" lang="pt-PT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 panose="02000506040000020004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Bent Arrow 49">
            <a:extLst>
              <a:ext uri="{FF2B5EF4-FFF2-40B4-BE49-F238E27FC236}">
                <a16:creationId xmlns:a16="http://schemas.microsoft.com/office/drawing/2014/main" id="{60F36840-A3BF-4D84-BD55-30BB5AE3B579}"/>
              </a:ext>
            </a:extLst>
          </p:cNvPr>
          <p:cNvSpPr/>
          <p:nvPr/>
        </p:nvSpPr>
        <p:spPr bwMode="auto">
          <a:xfrm rot="10800000" flipV="1">
            <a:off x="5904983" y="1849616"/>
            <a:ext cx="1403216" cy="661162"/>
          </a:xfrm>
          <a:prstGeom prst="bentArrow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36731" rIns="0" bIns="3673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 panose="02000506040000020004" pitchFamily="2" charset="0"/>
              <a:ea typeface="+mn-ea"/>
              <a:cs typeface="+mn-cs"/>
            </a:endParaRPr>
          </a:p>
        </p:txBody>
      </p:sp>
      <p:sp>
        <p:nvSpPr>
          <p:cNvPr id="17" name="Bent Arrow 50">
            <a:extLst>
              <a:ext uri="{FF2B5EF4-FFF2-40B4-BE49-F238E27FC236}">
                <a16:creationId xmlns:a16="http://schemas.microsoft.com/office/drawing/2014/main" id="{73818CDE-570A-4EF6-8924-B97C506D5B8B}"/>
              </a:ext>
            </a:extLst>
          </p:cNvPr>
          <p:cNvSpPr/>
          <p:nvPr/>
        </p:nvSpPr>
        <p:spPr bwMode="auto">
          <a:xfrm rot="5400000" flipV="1">
            <a:off x="2646151" y="1553981"/>
            <a:ext cx="661162" cy="1403216"/>
          </a:xfrm>
          <a:prstGeom prst="bentArrow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36731" rIns="0" bIns="3673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 panose="02000506040000020004" pitchFamily="2" charset="0"/>
              <a:ea typeface="+mn-ea"/>
              <a:cs typeface="+mn-cs"/>
            </a:endParaRPr>
          </a:p>
        </p:txBody>
      </p:sp>
      <p:sp>
        <p:nvSpPr>
          <p:cNvPr id="18" name="Bent Arrow 51">
            <a:extLst>
              <a:ext uri="{FF2B5EF4-FFF2-40B4-BE49-F238E27FC236}">
                <a16:creationId xmlns:a16="http://schemas.microsoft.com/office/drawing/2014/main" id="{16896A4F-53B3-4566-9C23-C6C71796F43D}"/>
              </a:ext>
            </a:extLst>
          </p:cNvPr>
          <p:cNvSpPr/>
          <p:nvPr/>
        </p:nvSpPr>
        <p:spPr bwMode="auto">
          <a:xfrm flipV="1">
            <a:off x="2275124" y="4074254"/>
            <a:ext cx="1403216" cy="661162"/>
          </a:xfrm>
          <a:prstGeom prst="bentArrow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36731" rIns="0" bIns="3673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 panose="02000506040000020004" pitchFamily="2" charset="0"/>
              <a:ea typeface="+mn-ea"/>
              <a:cs typeface="+mn-cs"/>
            </a:endParaRPr>
          </a:p>
        </p:txBody>
      </p:sp>
      <p:sp>
        <p:nvSpPr>
          <p:cNvPr id="19" name="Bent Arrow 52">
            <a:extLst>
              <a:ext uri="{FF2B5EF4-FFF2-40B4-BE49-F238E27FC236}">
                <a16:creationId xmlns:a16="http://schemas.microsoft.com/office/drawing/2014/main" id="{58ED9612-C6EB-4BF3-8CED-D8E573E93B5B}"/>
              </a:ext>
            </a:extLst>
          </p:cNvPr>
          <p:cNvSpPr/>
          <p:nvPr/>
        </p:nvSpPr>
        <p:spPr bwMode="auto">
          <a:xfrm rot="16200000" flipV="1">
            <a:off x="6276010" y="3651265"/>
            <a:ext cx="661162" cy="1403216"/>
          </a:xfrm>
          <a:prstGeom prst="bentArrow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36731" rIns="0" bIns="3673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 panose="02000506040000020004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BB8315-8B38-46B6-BB06-7AC83E9209DE}"/>
              </a:ext>
            </a:extLst>
          </p:cNvPr>
          <p:cNvSpPr txBox="1"/>
          <p:nvPr/>
        </p:nvSpPr>
        <p:spPr>
          <a:xfrm>
            <a:off x="1349911" y="1640818"/>
            <a:ext cx="1354808" cy="4635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pt-PT" sz="1200" dirty="0">
                <a:solidFill>
                  <a:srgbClr val="646363"/>
                </a:solidFill>
                <a:latin typeface="Asap" panose="02000506040000020004" pitchFamily="2" charset="0"/>
                <a:cs typeface="Arial" pitchFamily="34" charset="0"/>
              </a:rPr>
              <a:t>Plan and execute project ToR’s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32C84-C75B-47A7-B7A7-55A560344EB9}"/>
              </a:ext>
            </a:extLst>
          </p:cNvPr>
          <p:cNvSpPr txBox="1"/>
          <p:nvPr/>
        </p:nvSpPr>
        <p:spPr>
          <a:xfrm>
            <a:off x="6326173" y="1631057"/>
            <a:ext cx="1354808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pt-PT" sz="1200" dirty="0">
                <a:solidFill>
                  <a:srgbClr val="646363"/>
                </a:solidFill>
                <a:latin typeface="Asap" panose="02000506040000020004" pitchFamily="2" charset="0"/>
                <a:cs typeface="Arial" pitchFamily="34" charset="0"/>
              </a:rPr>
              <a:t>Feed priorities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ABA66C-7DE4-4334-95D2-0301092F9377}"/>
              </a:ext>
            </a:extLst>
          </p:cNvPr>
          <p:cNvSpPr txBox="1"/>
          <p:nvPr/>
        </p:nvSpPr>
        <p:spPr>
          <a:xfrm>
            <a:off x="1727371" y="4683454"/>
            <a:ext cx="1765526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pt-PT" sz="1200" dirty="0">
                <a:solidFill>
                  <a:srgbClr val="646363"/>
                </a:solidFill>
                <a:latin typeface="Asap" panose="02000506040000020004" pitchFamily="2" charset="0"/>
                <a:cs typeface="Arial" pitchFamily="34" charset="0"/>
              </a:rPr>
              <a:t>Deliver</a:t>
            </a:r>
          </a:p>
        </p:txBody>
      </p:sp>
      <p:pic>
        <p:nvPicPr>
          <p:cNvPr id="23" name="Picture 2" descr="WBA – Wireless Broadband Alliance">
            <a:extLst>
              <a:ext uri="{FF2B5EF4-FFF2-40B4-BE49-F238E27FC236}">
                <a16:creationId xmlns:a16="http://schemas.microsoft.com/office/drawing/2014/main" id="{0B1B4A84-8332-465B-94F2-29091144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0" y="3053697"/>
            <a:ext cx="1438142" cy="6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22FF2B7-A158-4D02-9889-B4BA3567EB25}"/>
              </a:ext>
            </a:extLst>
          </p:cNvPr>
          <p:cNvSpPr/>
          <p:nvPr/>
        </p:nvSpPr>
        <p:spPr>
          <a:xfrm>
            <a:off x="7453295" y="3873857"/>
            <a:ext cx="1410157" cy="785103"/>
          </a:xfrm>
          <a:prstGeom prst="ellipse">
            <a:avLst/>
          </a:prstGeom>
          <a:solidFill>
            <a:srgbClr val="80BA26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36000" rIns="72000" anchor="ctr"/>
          <a:lstStyle/>
          <a:p>
            <a:pPr marL="87465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ea typeface="ＭＳ Ｐゴシック" pitchFamily="34" charset="-128"/>
                <a:cs typeface="Arial" pitchFamily="34" charset="0"/>
              </a:rPr>
              <a:t>Key 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 panose="02000506040000020004" pitchFamily="2" charset="0"/>
                <a:ea typeface="ＭＳ Ｐゴシック" pitchFamily="34" charset="-128"/>
                <a:cs typeface="Arial" pitchFamily="34" charset="0"/>
              </a:rPr>
              <a:t>forums / Industry priorities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 panose="02000506040000020004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F387A5-D161-434A-9186-297732865384}"/>
              </a:ext>
            </a:extLst>
          </p:cNvPr>
          <p:cNvSpPr txBox="1"/>
          <p:nvPr/>
        </p:nvSpPr>
        <p:spPr>
          <a:xfrm>
            <a:off x="785054" y="3873857"/>
            <a:ext cx="135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</a:rPr>
              <a:t>Global call for projects and initial priorities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A43A11-18F6-419A-B466-1765BC172B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3" t="3873" r="3557" b="4896"/>
          <a:stretch/>
        </p:blipFill>
        <p:spPr>
          <a:xfrm>
            <a:off x="7360705" y="2700111"/>
            <a:ext cx="1595336" cy="116731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0F8D9F4-DFF8-485C-9EBE-38AA6EAFAC64}"/>
              </a:ext>
            </a:extLst>
          </p:cNvPr>
          <p:cNvSpPr/>
          <p:nvPr/>
        </p:nvSpPr>
        <p:spPr>
          <a:xfrm>
            <a:off x="211908" y="513163"/>
            <a:ext cx="8287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Asap" panose="02000506040000020004" pitchFamily="2" charset="0"/>
                <a:sym typeface="Asap" panose="02000506040000020004" pitchFamily="2" charset="0"/>
              </a:rPr>
              <a:t>CTOG is developing a roadmap of alignment of WBA work with Industry Bodies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1056C2C-E953-4295-B8C1-4CF96A2A3136}"/>
              </a:ext>
            </a:extLst>
          </p:cNvPr>
          <p:cNvSpPr txBox="1">
            <a:spLocks/>
          </p:cNvSpPr>
          <p:nvPr/>
        </p:nvSpPr>
        <p:spPr>
          <a:xfrm>
            <a:off x="317131" y="64443"/>
            <a:ext cx="5510577" cy="4964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Char char="•"/>
              <a:defRPr kern="1200">
                <a:solidFill>
                  <a:srgbClr val="3C4A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sap" panose="02000506040000020004" pitchFamily="2" charset="0"/>
              </a:rPr>
              <a:t>Industry Roadmap Alignment Process</a:t>
            </a:r>
          </a:p>
        </p:txBody>
      </p:sp>
    </p:spTree>
    <p:extLst>
      <p:ext uri="{BB962C8B-B14F-4D97-AF65-F5344CB8AC3E}">
        <p14:creationId xmlns:p14="http://schemas.microsoft.com/office/powerpoint/2010/main" val="210098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id="{36B613FD-2059-48D2-A523-57B0F5486621}"/>
              </a:ext>
            </a:extLst>
          </p:cNvPr>
          <p:cNvSpPr txBox="1">
            <a:spLocks/>
          </p:cNvSpPr>
          <p:nvPr/>
        </p:nvSpPr>
        <p:spPr>
          <a:xfrm>
            <a:off x="321197" y="-4072"/>
            <a:ext cx="8630779" cy="512763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sap" panose="02000506040000020004" pitchFamily="2" charset="0"/>
              </a:rPr>
              <a:t>Industry Partnership Status</a:t>
            </a:r>
          </a:p>
        </p:txBody>
      </p:sp>
      <p:sp>
        <p:nvSpPr>
          <p:cNvPr id="70" name="Retângulo 24">
            <a:extLst>
              <a:ext uri="{FF2B5EF4-FFF2-40B4-BE49-F238E27FC236}">
                <a16:creationId xmlns:a16="http://schemas.microsoft.com/office/drawing/2014/main" id="{9018C34B-8A19-42CD-B014-ADAF44F91432}"/>
              </a:ext>
            </a:extLst>
          </p:cNvPr>
          <p:cNvSpPr/>
          <p:nvPr/>
        </p:nvSpPr>
        <p:spPr>
          <a:xfrm>
            <a:off x="469195" y="3497182"/>
            <a:ext cx="8208301" cy="14194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71" name="CaixaDeTexto 2">
            <a:extLst>
              <a:ext uri="{FF2B5EF4-FFF2-40B4-BE49-F238E27FC236}">
                <a16:creationId xmlns:a16="http://schemas.microsoft.com/office/drawing/2014/main" id="{763627EC-06EE-4C36-92F1-F161ED245EA1}"/>
              </a:ext>
            </a:extLst>
          </p:cNvPr>
          <p:cNvSpPr txBox="1"/>
          <p:nvPr/>
        </p:nvSpPr>
        <p:spPr>
          <a:xfrm>
            <a:off x="470294" y="644077"/>
            <a:ext cx="820829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>
                <a:latin typeface="Asap" panose="02000506040000020004" pitchFamily="2" charset="0"/>
                <a:sym typeface="Asap" panose="02000506040000020004" pitchFamily="2" charset="0"/>
              </a:rPr>
              <a:t>Partnership in place</a:t>
            </a:r>
          </a:p>
        </p:txBody>
      </p:sp>
      <p:pic>
        <p:nvPicPr>
          <p:cNvPr id="72" name="Imagem 3">
            <a:extLst>
              <a:ext uri="{FF2B5EF4-FFF2-40B4-BE49-F238E27FC236}">
                <a16:creationId xmlns:a16="http://schemas.microsoft.com/office/drawing/2014/main" id="{268CDCC9-32AF-4E37-A958-BF6D1B84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50" y="1109097"/>
            <a:ext cx="505611" cy="484794"/>
          </a:xfrm>
          <a:prstGeom prst="rect">
            <a:avLst/>
          </a:prstGeom>
        </p:spPr>
      </p:pic>
      <p:pic>
        <p:nvPicPr>
          <p:cNvPr id="73" name="Imagem 4">
            <a:extLst>
              <a:ext uri="{FF2B5EF4-FFF2-40B4-BE49-F238E27FC236}">
                <a16:creationId xmlns:a16="http://schemas.microsoft.com/office/drawing/2014/main" id="{C470583D-B033-4A36-AEEC-A2B12DDD9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0280" r="19000" b="23809"/>
          <a:stretch/>
        </p:blipFill>
        <p:spPr>
          <a:xfrm>
            <a:off x="4205138" y="1103936"/>
            <a:ext cx="866945" cy="495116"/>
          </a:xfrm>
          <a:prstGeom prst="rect">
            <a:avLst/>
          </a:prstGeom>
        </p:spPr>
      </p:pic>
      <p:pic>
        <p:nvPicPr>
          <p:cNvPr id="74" name="Imagem 5">
            <a:extLst>
              <a:ext uri="{FF2B5EF4-FFF2-40B4-BE49-F238E27FC236}">
                <a16:creationId xmlns:a16="http://schemas.microsoft.com/office/drawing/2014/main" id="{E545C1E1-495D-4BB2-B488-ECDE9B79B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67" b="36667"/>
          <a:stretch/>
        </p:blipFill>
        <p:spPr>
          <a:xfrm>
            <a:off x="6739920" y="1178492"/>
            <a:ext cx="1476251" cy="346004"/>
          </a:xfrm>
          <a:prstGeom prst="rect">
            <a:avLst/>
          </a:prstGeom>
        </p:spPr>
      </p:pic>
      <p:pic>
        <p:nvPicPr>
          <p:cNvPr id="75" name="Imagem 6">
            <a:extLst>
              <a:ext uri="{FF2B5EF4-FFF2-40B4-BE49-F238E27FC236}">
                <a16:creationId xmlns:a16="http://schemas.microsoft.com/office/drawing/2014/main" id="{15C703F7-C8FC-4481-B172-90ADD0CE8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827" y="1076411"/>
            <a:ext cx="708384" cy="550166"/>
          </a:xfrm>
          <a:prstGeom prst="rect">
            <a:avLst/>
          </a:prstGeom>
        </p:spPr>
      </p:pic>
      <p:pic>
        <p:nvPicPr>
          <p:cNvPr id="76" name="Imagem 7">
            <a:extLst>
              <a:ext uri="{FF2B5EF4-FFF2-40B4-BE49-F238E27FC236}">
                <a16:creationId xmlns:a16="http://schemas.microsoft.com/office/drawing/2014/main" id="{876F0C26-7FBA-4268-8164-510AD067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60" y="1681118"/>
            <a:ext cx="867805" cy="750983"/>
          </a:xfrm>
          <a:prstGeom prst="rect">
            <a:avLst/>
          </a:prstGeom>
        </p:spPr>
      </p:pic>
      <p:pic>
        <p:nvPicPr>
          <p:cNvPr id="77" name="Imagem 9">
            <a:extLst>
              <a:ext uri="{FF2B5EF4-FFF2-40B4-BE49-F238E27FC236}">
                <a16:creationId xmlns:a16="http://schemas.microsoft.com/office/drawing/2014/main" id="{D1E4388B-D54E-45C9-99E1-55171251EF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864" t="33142" r="26302" b="32376"/>
          <a:stretch/>
        </p:blipFill>
        <p:spPr>
          <a:xfrm>
            <a:off x="5427972" y="1105547"/>
            <a:ext cx="1003234" cy="491894"/>
          </a:xfrm>
          <a:prstGeom prst="rect">
            <a:avLst/>
          </a:prstGeom>
        </p:spPr>
      </p:pic>
      <p:pic>
        <p:nvPicPr>
          <p:cNvPr id="78" name="Imagem 10">
            <a:extLst>
              <a:ext uri="{FF2B5EF4-FFF2-40B4-BE49-F238E27FC236}">
                <a16:creationId xmlns:a16="http://schemas.microsoft.com/office/drawing/2014/main" id="{1757F692-8C91-4A8D-9001-EC9F812FF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7563" y="1144634"/>
            <a:ext cx="740747" cy="413720"/>
          </a:xfrm>
          <a:prstGeom prst="rect">
            <a:avLst/>
          </a:prstGeom>
        </p:spPr>
      </p:pic>
      <p:sp>
        <p:nvSpPr>
          <p:cNvPr id="79" name="Retângulo 11">
            <a:extLst>
              <a:ext uri="{FF2B5EF4-FFF2-40B4-BE49-F238E27FC236}">
                <a16:creationId xmlns:a16="http://schemas.microsoft.com/office/drawing/2014/main" id="{F48D3623-FBF0-4E8F-BF11-82ADFAA17CFB}"/>
              </a:ext>
            </a:extLst>
          </p:cNvPr>
          <p:cNvSpPr/>
          <p:nvPr/>
        </p:nvSpPr>
        <p:spPr>
          <a:xfrm>
            <a:off x="470294" y="943368"/>
            <a:ext cx="8208299" cy="2153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pic>
        <p:nvPicPr>
          <p:cNvPr id="80" name="Imagem 13">
            <a:extLst>
              <a:ext uri="{FF2B5EF4-FFF2-40B4-BE49-F238E27FC236}">
                <a16:creationId xmlns:a16="http://schemas.microsoft.com/office/drawing/2014/main" id="{8C14EE0D-3155-40BF-80B7-1276CB2DC7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1905" y="1913806"/>
            <a:ext cx="1004886" cy="285607"/>
          </a:xfrm>
          <a:prstGeom prst="rect">
            <a:avLst/>
          </a:prstGeom>
        </p:spPr>
      </p:pic>
      <p:pic>
        <p:nvPicPr>
          <p:cNvPr id="81" name="Imagem 15">
            <a:extLst>
              <a:ext uri="{FF2B5EF4-FFF2-40B4-BE49-F238E27FC236}">
                <a16:creationId xmlns:a16="http://schemas.microsoft.com/office/drawing/2014/main" id="{F35F55A2-7C36-4F5C-8D2D-2A1486D228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7545" y="1947519"/>
            <a:ext cx="996446" cy="218181"/>
          </a:xfrm>
          <a:prstGeom prst="rect">
            <a:avLst/>
          </a:prstGeom>
        </p:spPr>
      </p:pic>
      <p:pic>
        <p:nvPicPr>
          <p:cNvPr id="82" name="Imagem 16">
            <a:extLst>
              <a:ext uri="{FF2B5EF4-FFF2-40B4-BE49-F238E27FC236}">
                <a16:creationId xmlns:a16="http://schemas.microsoft.com/office/drawing/2014/main" id="{CEF0E506-77B7-44D9-A7D4-E693400AB4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190" y="2612137"/>
            <a:ext cx="1401892" cy="313214"/>
          </a:xfrm>
          <a:prstGeom prst="rect">
            <a:avLst/>
          </a:prstGeom>
        </p:spPr>
      </p:pic>
      <p:pic>
        <p:nvPicPr>
          <p:cNvPr id="83" name="Imagem 19">
            <a:extLst>
              <a:ext uri="{FF2B5EF4-FFF2-40B4-BE49-F238E27FC236}">
                <a16:creationId xmlns:a16="http://schemas.microsoft.com/office/drawing/2014/main" id="{C97313EF-A91C-47F7-9D5B-645E1162E0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150" y="2593809"/>
            <a:ext cx="813685" cy="349870"/>
          </a:xfrm>
          <a:prstGeom prst="rect">
            <a:avLst/>
          </a:prstGeom>
        </p:spPr>
      </p:pic>
      <p:pic>
        <p:nvPicPr>
          <p:cNvPr id="84" name="Imagem 21">
            <a:extLst>
              <a:ext uri="{FF2B5EF4-FFF2-40B4-BE49-F238E27FC236}">
                <a16:creationId xmlns:a16="http://schemas.microsoft.com/office/drawing/2014/main" id="{D594CCCE-7E36-4139-8D8C-5A162F6528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3513" y="2642970"/>
            <a:ext cx="699600" cy="251549"/>
          </a:xfrm>
          <a:prstGeom prst="rect">
            <a:avLst/>
          </a:prstGeom>
        </p:spPr>
      </p:pic>
      <p:pic>
        <p:nvPicPr>
          <p:cNvPr id="85" name="Imagem 26">
            <a:extLst>
              <a:ext uri="{FF2B5EF4-FFF2-40B4-BE49-F238E27FC236}">
                <a16:creationId xmlns:a16="http://schemas.microsoft.com/office/drawing/2014/main" id="{163E8108-D521-4472-94FE-C302CB595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5212" y="1787770"/>
            <a:ext cx="537679" cy="537679"/>
          </a:xfrm>
          <a:prstGeom prst="rect">
            <a:avLst/>
          </a:prstGeom>
        </p:spPr>
      </p:pic>
      <p:pic>
        <p:nvPicPr>
          <p:cNvPr id="86" name="Imagem 29">
            <a:extLst>
              <a:ext uri="{FF2B5EF4-FFF2-40B4-BE49-F238E27FC236}">
                <a16:creationId xmlns:a16="http://schemas.microsoft.com/office/drawing/2014/main" id="{DCA009EE-3DA8-435E-9085-1CAD4A9EF3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86732" y="1920626"/>
            <a:ext cx="1216147" cy="271966"/>
          </a:xfrm>
          <a:prstGeom prst="rect">
            <a:avLst/>
          </a:prstGeom>
        </p:spPr>
      </p:pic>
      <p:pic>
        <p:nvPicPr>
          <p:cNvPr id="87" name="Imagem 31">
            <a:extLst>
              <a:ext uri="{FF2B5EF4-FFF2-40B4-BE49-F238E27FC236}">
                <a16:creationId xmlns:a16="http://schemas.microsoft.com/office/drawing/2014/main" id="{210259FF-BA5A-4CAA-9A24-8E1F2AFC6B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9072" y="1855725"/>
            <a:ext cx="675805" cy="401768"/>
          </a:xfrm>
          <a:prstGeom prst="rect">
            <a:avLst/>
          </a:prstGeom>
        </p:spPr>
      </p:pic>
      <p:pic>
        <p:nvPicPr>
          <p:cNvPr id="88" name="Picture 48" descr="Image result">
            <a:extLst>
              <a:ext uri="{FF2B5EF4-FFF2-40B4-BE49-F238E27FC236}">
                <a16:creationId xmlns:a16="http://schemas.microsoft.com/office/drawing/2014/main" id="{12141244-B055-49E2-95B7-2948B432B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17" y="2500888"/>
            <a:ext cx="1009949" cy="5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Imagem 2">
            <a:extLst>
              <a:ext uri="{FF2B5EF4-FFF2-40B4-BE49-F238E27FC236}">
                <a16:creationId xmlns:a16="http://schemas.microsoft.com/office/drawing/2014/main" id="{2F92D045-7A4F-4512-AAC6-D74DE35F63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2479" y="2556138"/>
            <a:ext cx="751755" cy="425212"/>
          </a:xfrm>
          <a:prstGeom prst="rect">
            <a:avLst/>
          </a:prstGeom>
        </p:spPr>
      </p:pic>
      <p:sp>
        <p:nvSpPr>
          <p:cNvPr id="90" name="CaixaDeTexto 2">
            <a:extLst>
              <a:ext uri="{FF2B5EF4-FFF2-40B4-BE49-F238E27FC236}">
                <a16:creationId xmlns:a16="http://schemas.microsoft.com/office/drawing/2014/main" id="{BB537E18-2454-4AF6-A651-5569B578C8BF}"/>
              </a:ext>
            </a:extLst>
          </p:cNvPr>
          <p:cNvSpPr txBox="1"/>
          <p:nvPr/>
        </p:nvSpPr>
        <p:spPr>
          <a:xfrm>
            <a:off x="469195" y="3207783"/>
            <a:ext cx="820829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>
                <a:latin typeface="Asap" panose="02000506040000020004" pitchFamily="2" charset="0"/>
                <a:sym typeface="Asap" panose="02000506040000020004" pitchFamily="2" charset="0"/>
              </a:rPr>
              <a:t>Partnership being assessed </a:t>
            </a:r>
          </a:p>
        </p:txBody>
      </p:sp>
      <p:pic>
        <p:nvPicPr>
          <p:cNvPr id="91" name="Imagem 3">
            <a:extLst>
              <a:ext uri="{FF2B5EF4-FFF2-40B4-BE49-F238E27FC236}">
                <a16:creationId xmlns:a16="http://schemas.microsoft.com/office/drawing/2014/main" id="{EECA7B27-44F7-4BF3-A75A-3EC5A96E77D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617" t="15804" r="3564" b="16286"/>
          <a:stretch/>
        </p:blipFill>
        <p:spPr>
          <a:xfrm>
            <a:off x="730577" y="4309065"/>
            <a:ext cx="1060103" cy="461798"/>
          </a:xfrm>
          <a:prstGeom prst="rect">
            <a:avLst/>
          </a:prstGeom>
        </p:spPr>
      </p:pic>
      <p:pic>
        <p:nvPicPr>
          <p:cNvPr id="92" name="Imagem 14">
            <a:extLst>
              <a:ext uri="{FF2B5EF4-FFF2-40B4-BE49-F238E27FC236}">
                <a16:creationId xmlns:a16="http://schemas.microsoft.com/office/drawing/2014/main" id="{6DDFAB79-E04C-4DD3-BB95-16AE6BE9B66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5553" t="53704" r="2487" b="14021"/>
          <a:stretch/>
        </p:blipFill>
        <p:spPr>
          <a:xfrm>
            <a:off x="5281569" y="3793715"/>
            <a:ext cx="1008070" cy="235397"/>
          </a:xfrm>
          <a:prstGeom prst="rect">
            <a:avLst/>
          </a:prstGeom>
        </p:spPr>
      </p:pic>
      <p:pic>
        <p:nvPicPr>
          <p:cNvPr id="93" name="Imagem 28">
            <a:extLst>
              <a:ext uri="{FF2B5EF4-FFF2-40B4-BE49-F238E27FC236}">
                <a16:creationId xmlns:a16="http://schemas.microsoft.com/office/drawing/2014/main" id="{ADCEA7DD-D092-4FD4-A9BF-AEC45F029EE6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31102" b="26232"/>
          <a:stretch/>
        </p:blipFill>
        <p:spPr>
          <a:xfrm>
            <a:off x="901115" y="3715797"/>
            <a:ext cx="795045" cy="339219"/>
          </a:xfrm>
          <a:prstGeom prst="rect">
            <a:avLst/>
          </a:prstGeom>
        </p:spPr>
      </p:pic>
      <p:pic>
        <p:nvPicPr>
          <p:cNvPr id="94" name="Imagem 30">
            <a:extLst>
              <a:ext uri="{FF2B5EF4-FFF2-40B4-BE49-F238E27FC236}">
                <a16:creationId xmlns:a16="http://schemas.microsoft.com/office/drawing/2014/main" id="{8437BB07-E91F-4425-B40E-6DEC8DAE05F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73778" y="3833098"/>
            <a:ext cx="900120" cy="18292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8FB66F0-E67D-4181-9776-D20BF1DE454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16631" r="13211" b="16224"/>
          <a:stretch/>
        </p:blipFill>
        <p:spPr>
          <a:xfrm>
            <a:off x="4382036" y="3710440"/>
            <a:ext cx="456562" cy="34635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D250D26-A76C-4AD1-8E46-167FAC779AB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-1" t="74712" r="65556" b="-1945"/>
          <a:stretch/>
        </p:blipFill>
        <p:spPr>
          <a:xfrm>
            <a:off x="6722257" y="3661441"/>
            <a:ext cx="963013" cy="41164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A9A4D12-F8F5-45A5-AE67-182653CCCC3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5914" y="4336710"/>
            <a:ext cx="1055074" cy="4249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B042706-ED1B-4597-BE56-39E3B89C9B3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9263" t="6440" r="4173" b="7713"/>
          <a:stretch/>
        </p:blipFill>
        <p:spPr>
          <a:xfrm>
            <a:off x="4278264" y="4300179"/>
            <a:ext cx="484524" cy="473635"/>
          </a:xfrm>
          <a:prstGeom prst="rect">
            <a:avLst/>
          </a:prstGeom>
        </p:spPr>
      </p:pic>
      <p:pic>
        <p:nvPicPr>
          <p:cNvPr id="99" name="Picture 2" descr="Automotive Edge Computing Consortium Logo">
            <a:extLst>
              <a:ext uri="{FF2B5EF4-FFF2-40B4-BE49-F238E27FC236}">
                <a16:creationId xmlns:a16="http://schemas.microsoft.com/office/drawing/2014/main" id="{8C9A0BA1-CEB4-4C2B-B45C-8F130A82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85" y="4394825"/>
            <a:ext cx="821425" cy="3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87C7043-EBD2-4EA5-85C0-92FE1E301D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62002" y="4229912"/>
            <a:ext cx="737945" cy="5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6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82B97-D83D-4D79-9330-E08D510F0844}"/>
              </a:ext>
            </a:extLst>
          </p:cNvPr>
          <p:cNvSpPr txBox="1">
            <a:spLocks/>
          </p:cNvSpPr>
          <p:nvPr/>
        </p:nvSpPr>
        <p:spPr>
          <a:xfrm>
            <a:off x="321197" y="-4072"/>
            <a:ext cx="8630779" cy="512763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sap" panose="02000506040000020004" pitchFamily="2" charset="0"/>
              </a:rPr>
              <a:t>Agenda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61B62F8-56EC-47BC-8F85-65863AC00099}"/>
              </a:ext>
            </a:extLst>
          </p:cNvPr>
          <p:cNvSpPr txBox="1">
            <a:spLocks/>
          </p:cNvSpPr>
          <p:nvPr/>
        </p:nvSpPr>
        <p:spPr>
          <a:xfrm>
            <a:off x="483632" y="834887"/>
            <a:ext cx="8176664" cy="40684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Char char="•"/>
              <a:defRPr kern="1200">
                <a:solidFill>
                  <a:srgbClr val="3C4A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n-US" sz="1600" dirty="0"/>
              <a:t>Meeting Logistics (Attendance - record on the extranet)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n-US" sz="1600" dirty="0"/>
              <a:t>WBA Strategic Priority – In-Home Wi-Fi: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WBA In-home Wi-Fi project overview &amp; next phase survey to members – John Bahr (CableLabs)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Open discussion on WBA priorities and next steps – All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n-US" sz="1600" dirty="0"/>
              <a:t>CTOG –  Managing Industry Partnerships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Update on LoRa Alliance JTF – Deploying LoRa and Wi-Fi Alliance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AutoNum type="arabicPeriod"/>
            </a:pPr>
            <a:r>
              <a:rPr lang="en-US" sz="1600" dirty="0"/>
              <a:t>Next Meeting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April timeframe – final date tbc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158252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FE9F08-F876-4F20-BDCC-93347C56BB36}"/>
              </a:ext>
            </a:extLst>
          </p:cNvPr>
          <p:cNvCxnSpPr>
            <a:cxnSpLocks/>
          </p:cNvCxnSpPr>
          <p:nvPr/>
        </p:nvCxnSpPr>
        <p:spPr>
          <a:xfrm>
            <a:off x="405954" y="1431219"/>
            <a:ext cx="363144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0A887F0-FF82-409B-B5BA-B4EF4B72157F}"/>
              </a:ext>
            </a:extLst>
          </p:cNvPr>
          <p:cNvSpPr txBox="1"/>
          <p:nvPr/>
        </p:nvSpPr>
        <p:spPr>
          <a:xfrm>
            <a:off x="339931" y="1166827"/>
            <a:ext cx="1610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PROJECT DESCRIPTION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E77922D-089E-47C6-9647-C171BBAD2D3E}"/>
              </a:ext>
            </a:extLst>
          </p:cNvPr>
          <p:cNvSpPr txBox="1">
            <a:spLocks/>
          </p:cNvSpPr>
          <p:nvPr/>
        </p:nvSpPr>
        <p:spPr>
          <a:xfrm>
            <a:off x="321197" y="-4073"/>
            <a:ext cx="8630779" cy="512763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1600" dirty="0">
                <a:latin typeface="Asap" panose="02000506040000020004" pitchFamily="2" charset="0"/>
                <a:cs typeface="Calibri Light" panose="020F0302020204030204" pitchFamily="34" charset="0"/>
              </a:rPr>
              <a:t>In-Home Wi-Fi – Latest Deliverable Overview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47E877E-3492-4A52-8FB1-E524BF453346}"/>
              </a:ext>
            </a:extLst>
          </p:cNvPr>
          <p:cNvSpPr txBox="1">
            <a:spLocks/>
          </p:cNvSpPr>
          <p:nvPr/>
        </p:nvSpPr>
        <p:spPr>
          <a:xfrm>
            <a:off x="321197" y="450965"/>
            <a:ext cx="6417806" cy="742235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  <a:cs typeface="Calibri Light" panose="020F0302020204030204" pitchFamily="34" charset="0"/>
              </a:rPr>
              <a:t>PROJECT GOAL</a:t>
            </a:r>
            <a:br>
              <a:rPr lang="en-GB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  <a:cs typeface="Calibri Light" panose="020F0302020204030204" pitchFamily="34" charset="0"/>
              </a:rPr>
            </a:br>
            <a:r>
              <a:rPr lang="en-GB" sz="800" b="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  <a:cs typeface="Calibri Light" panose="020F0302020204030204" pitchFamily="34" charset="0"/>
              </a:rPr>
              <a:t>Contribute to the operators business model in the home environment through the introduction of interoperability challenges and correspondent guidelines on how to provide a better quality of experience and client satisfaction with his broadband services.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49E230-E7E4-4E27-923F-883EC72CA287}"/>
              </a:ext>
            </a:extLst>
          </p:cNvPr>
          <p:cNvSpPr/>
          <p:nvPr/>
        </p:nvSpPr>
        <p:spPr>
          <a:xfrm>
            <a:off x="405955" y="1507339"/>
            <a:ext cx="3830454" cy="13200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The main scope of the project was to develop a set of information including: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Carrier use cases and services requirements related with in-home broadband and respective gaps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Technology options to improve the performance of in-home Wi-Fi provided by carriers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Guidelines to be used by home broadband carriers to improve the in-home Wi-Fi experience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0039DF-1B29-45B6-B335-0ED9734A12BF}"/>
              </a:ext>
            </a:extLst>
          </p:cNvPr>
          <p:cNvSpPr/>
          <p:nvPr/>
        </p:nvSpPr>
        <p:spPr>
          <a:xfrm>
            <a:off x="405954" y="3062646"/>
            <a:ext cx="3789910" cy="15600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Business objectives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Introduction to the main connectivity issues in home networks and how that’s affecting operators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Detailed analysis and description on the best practices for the deployment of multi APs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Help the operators in having more knowledge about the in-home transformation and increasing client satisfaction through a better quality of experience.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Explore recent developing trends around new use cases and IoT services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B4D99-BF2B-4A98-B1D5-F75425AC196A}"/>
              </a:ext>
            </a:extLst>
          </p:cNvPr>
          <p:cNvSpPr txBox="1"/>
          <p:nvPr/>
        </p:nvSpPr>
        <p:spPr>
          <a:xfrm>
            <a:off x="7574770" y="994746"/>
            <a:ext cx="1346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LEADING MEMBERS *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B44706-D731-4BB3-935E-5C292E06B8E5}"/>
              </a:ext>
            </a:extLst>
          </p:cNvPr>
          <p:cNvCxnSpPr>
            <a:cxnSpLocks/>
          </p:cNvCxnSpPr>
          <p:nvPr/>
        </p:nvCxnSpPr>
        <p:spPr>
          <a:xfrm>
            <a:off x="7631958" y="1269711"/>
            <a:ext cx="123250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EB64D4-8A93-45FA-A5F4-57CCA2A3686F}"/>
              </a:ext>
            </a:extLst>
          </p:cNvPr>
          <p:cNvCxnSpPr>
            <a:cxnSpLocks/>
          </p:cNvCxnSpPr>
          <p:nvPr/>
        </p:nvCxnSpPr>
        <p:spPr>
          <a:xfrm>
            <a:off x="4197164" y="1431219"/>
            <a:ext cx="25331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264D5C-06F5-437A-8572-33868F1CB16D}"/>
              </a:ext>
            </a:extLst>
          </p:cNvPr>
          <p:cNvSpPr txBox="1"/>
          <p:nvPr/>
        </p:nvSpPr>
        <p:spPr>
          <a:xfrm>
            <a:off x="4131141" y="1166827"/>
            <a:ext cx="1168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</a:rPr>
              <a:t>WORK STRUCTURE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Asap"/>
              <a:cs typeface="Asap"/>
              <a:sym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34B23F-30B1-4A71-8858-CADF796657CE}"/>
              </a:ext>
            </a:extLst>
          </p:cNvPr>
          <p:cNvSpPr/>
          <p:nvPr/>
        </p:nvSpPr>
        <p:spPr>
          <a:xfrm>
            <a:off x="4208639" y="1488090"/>
            <a:ext cx="3275174" cy="34480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The project covers topics around:</a:t>
            </a:r>
          </a:p>
          <a:p>
            <a:pPr>
              <a:spcAft>
                <a:spcPts val="600"/>
              </a:spcAft>
            </a:pP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Architecture options</a:t>
            </a:r>
            <a:b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</a:br>
            <a:r>
              <a:rPr lang="en-US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Multiple options for Home Network architecture, including Multi-AP, Mesh Networks</a:t>
            </a:r>
          </a:p>
          <a:p>
            <a:pPr>
              <a:spcAft>
                <a:spcPts val="600"/>
              </a:spcAft>
            </a:pP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End-to-end security</a:t>
            </a:r>
            <a:b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</a:br>
            <a:r>
              <a:rPr lang="en-US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Aspects and gaps of the home networking environment aiming at protecting operator traffic.</a:t>
            </a:r>
          </a:p>
          <a:p>
            <a:pPr>
              <a:spcAft>
                <a:spcPts val="600"/>
              </a:spcAft>
            </a:pP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Coordination of radio usage or RRM</a:t>
            </a:r>
            <a:b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</a:br>
            <a:r>
              <a:rPr lang="en-US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Best-practices for harmonized/standardized approach to benefit the whole industry.</a:t>
            </a:r>
          </a:p>
          <a:p>
            <a:pPr>
              <a:spcAft>
                <a:spcPts val="600"/>
              </a:spcAft>
            </a:pP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Onboarding and managing devices</a:t>
            </a:r>
            <a:b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</a:br>
            <a:r>
              <a:rPr lang="en-US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In the home space, e.g. IoT devices, as well as, identifying was is covered elsewhere and respective gaps</a:t>
            </a:r>
          </a:p>
          <a:p>
            <a:pPr>
              <a:spcAft>
                <a:spcPts val="600"/>
              </a:spcAft>
            </a:pP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Performance trials / testing</a:t>
            </a:r>
            <a:b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</a:br>
            <a:r>
              <a:rPr lang="en-US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Develop use cases related with performance testing to be included in a future certification, under the umbrella of the Carrier Wireless Services Certification, leveraging an opportunity of not being covered by any other certification body</a:t>
            </a:r>
          </a:p>
          <a:p>
            <a:pPr>
              <a:spcAft>
                <a:spcPts val="600"/>
              </a:spcAft>
            </a:pP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Future evolution</a:t>
            </a:r>
            <a:b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</a:br>
            <a:r>
              <a:rPr lang="en-US" sz="8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The project will provide guidance on the industry roadmap evolution of In-home architecture and technologies</a:t>
            </a:r>
          </a:p>
        </p:txBody>
      </p:sp>
      <p:pic>
        <p:nvPicPr>
          <p:cNvPr id="25" name="Picture 2" descr="Resultado de imagem para comcast logo png">
            <a:extLst>
              <a:ext uri="{FF2B5EF4-FFF2-40B4-BE49-F238E27FC236}">
                <a16:creationId xmlns:a16="http://schemas.microsoft.com/office/drawing/2014/main" id="{ACBCF5BD-3D5A-4A24-8BE2-577A4CCD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04" y="2769249"/>
            <a:ext cx="779060" cy="2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esultado de imagem para liberty global logo png">
            <a:extLst>
              <a:ext uri="{FF2B5EF4-FFF2-40B4-BE49-F238E27FC236}">
                <a16:creationId xmlns:a16="http://schemas.microsoft.com/office/drawing/2014/main" id="{2E953476-1D9F-4809-B5FC-68D35C85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70" y="1726112"/>
            <a:ext cx="599273" cy="4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sultado de imagem para charter logo png">
            <a:extLst>
              <a:ext uri="{FF2B5EF4-FFF2-40B4-BE49-F238E27FC236}">
                <a16:creationId xmlns:a16="http://schemas.microsoft.com/office/drawing/2014/main" id="{4AD43FBC-76AA-404A-A152-732D8F15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6" y="3889248"/>
            <a:ext cx="599273" cy="1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esultado de imagem para fontech logo png">
            <a:extLst>
              <a:ext uri="{FF2B5EF4-FFF2-40B4-BE49-F238E27FC236}">
                <a16:creationId xmlns:a16="http://schemas.microsoft.com/office/drawing/2014/main" id="{C6A6E282-158C-4675-AA6A-F959B165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39" y="2159026"/>
            <a:ext cx="700387" cy="4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Resultado de imagem para cablelabs logo png">
            <a:extLst>
              <a:ext uri="{FF2B5EF4-FFF2-40B4-BE49-F238E27FC236}">
                <a16:creationId xmlns:a16="http://schemas.microsoft.com/office/drawing/2014/main" id="{B93195D7-485A-415F-A43F-97BD3FA5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03" y="1073236"/>
            <a:ext cx="943813" cy="9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Resultado de imagem para bt logo png">
            <a:extLst>
              <a:ext uri="{FF2B5EF4-FFF2-40B4-BE49-F238E27FC236}">
                <a16:creationId xmlns:a16="http://schemas.microsoft.com/office/drawing/2014/main" id="{77AEC4E8-9F8E-4112-A201-30BD5EFF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27" y="4286984"/>
            <a:ext cx="700387" cy="3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Resultado de imagem para intel logo png">
            <a:extLst>
              <a:ext uri="{FF2B5EF4-FFF2-40B4-BE49-F238E27FC236}">
                <a16:creationId xmlns:a16="http://schemas.microsoft.com/office/drawing/2014/main" id="{DF568D02-289B-4DC6-8FDB-10905ED6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42" y="3287930"/>
            <a:ext cx="508657" cy="3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7B70ABC4-3204-4D0A-BC0D-DC1BE417D762}"/>
              </a:ext>
            </a:extLst>
          </p:cNvPr>
          <p:cNvSpPr txBox="1">
            <a:spLocks/>
          </p:cNvSpPr>
          <p:nvPr/>
        </p:nvSpPr>
        <p:spPr>
          <a:xfrm>
            <a:off x="7230559" y="4936132"/>
            <a:ext cx="1838285" cy="182801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600" b="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  <a:cs typeface="Calibri Light" panose="020F0302020204030204" pitchFamily="34" charset="0"/>
              </a:rPr>
              <a:t>*Members here represented are not exhaustive.</a:t>
            </a:r>
          </a:p>
        </p:txBody>
      </p:sp>
    </p:spTree>
    <p:extLst>
      <p:ext uri="{BB962C8B-B14F-4D97-AF65-F5344CB8AC3E}">
        <p14:creationId xmlns:p14="http://schemas.microsoft.com/office/powerpoint/2010/main" val="128681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29BA78-FEB6-457A-9594-F1A47A945B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9600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4ACE82-19AD-4D77-958B-010BA7643764}"/>
              </a:ext>
            </a:extLst>
          </p:cNvPr>
          <p:cNvCxnSpPr>
            <a:cxnSpLocks/>
          </p:cNvCxnSpPr>
          <p:nvPr/>
        </p:nvCxnSpPr>
        <p:spPr>
          <a:xfrm>
            <a:off x="345185" y="1227565"/>
            <a:ext cx="27741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EB3BA1-FDD9-42AD-9608-AB5ACC557B80}"/>
              </a:ext>
            </a:extLst>
          </p:cNvPr>
          <p:cNvSpPr txBox="1"/>
          <p:nvPr/>
        </p:nvSpPr>
        <p:spPr>
          <a:xfrm>
            <a:off x="607757" y="877685"/>
            <a:ext cx="161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  <a:latin typeface="Asap"/>
                <a:cs typeface="Asap"/>
                <a:sym typeface="Arial" charset="0"/>
              </a:rPr>
              <a:t>TRIAL</a:t>
            </a:r>
            <a:b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sap"/>
                <a:cs typeface="Asap"/>
                <a:sym typeface="Arial" charset="0"/>
              </a:rPr>
            </a:br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Asap"/>
                <a:cs typeface="Asap"/>
                <a:sym typeface="Arial" charset="0"/>
              </a:rPr>
              <a:t>Multi-AP Solutions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EF7C11-7F2A-4D2A-915A-1E5EE0550590}"/>
              </a:ext>
            </a:extLst>
          </p:cNvPr>
          <p:cNvSpPr/>
          <p:nvPr/>
        </p:nvSpPr>
        <p:spPr>
          <a:xfrm>
            <a:off x="345186" y="933451"/>
            <a:ext cx="227023" cy="2270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sap" panose="020F0504030202060203" pitchFamily="34" charset="0"/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8B87E2-1DD9-48FC-B82C-BEFF4666DB2E}"/>
              </a:ext>
            </a:extLst>
          </p:cNvPr>
          <p:cNvCxnSpPr>
            <a:cxnSpLocks/>
          </p:cNvCxnSpPr>
          <p:nvPr/>
        </p:nvCxnSpPr>
        <p:spPr>
          <a:xfrm>
            <a:off x="371687" y="2955495"/>
            <a:ext cx="268928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41DB8A-A61B-434F-B1A3-27D0989455E4}"/>
              </a:ext>
            </a:extLst>
          </p:cNvPr>
          <p:cNvSpPr txBox="1"/>
          <p:nvPr/>
        </p:nvSpPr>
        <p:spPr>
          <a:xfrm>
            <a:off x="634259" y="2580310"/>
            <a:ext cx="317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sap"/>
                <a:cs typeface="Asap"/>
                <a:sym typeface="Arial" charset="0"/>
              </a:rPr>
              <a:t>THOUGHT LEADERSHIP</a:t>
            </a:r>
            <a:br>
              <a:rPr lang="en-US" sz="800" b="1" dirty="0">
                <a:solidFill>
                  <a:schemeClr val="tx2"/>
                </a:solidFill>
                <a:latin typeface="Asap"/>
                <a:cs typeface="Asap"/>
                <a:sym typeface="Arial" charset="0"/>
              </a:rPr>
            </a:br>
            <a:r>
              <a:rPr lang="en-US" sz="800" b="1" dirty="0">
                <a:solidFill>
                  <a:schemeClr val="tx2"/>
                </a:solidFill>
                <a:latin typeface="Asap"/>
                <a:cs typeface="Asap"/>
                <a:sym typeface="Arial" charset="0"/>
              </a:rPr>
              <a:t>Enhancing the In-Home </a:t>
            </a:r>
            <a:r>
              <a:rPr lang="en-US" sz="800" b="1" dirty="0">
                <a:solidFill>
                  <a:schemeClr val="tx2"/>
                </a:solidFill>
                <a:latin typeface="Asap"/>
                <a:cs typeface="Asap"/>
              </a:rPr>
              <a:t>W</a:t>
            </a:r>
            <a:r>
              <a:rPr lang="en-US" sz="800" b="1" dirty="0">
                <a:solidFill>
                  <a:schemeClr val="tx2"/>
                </a:solidFill>
                <a:latin typeface="Asap"/>
                <a:cs typeface="Asap"/>
                <a:sym typeface="Arial" charset="0"/>
              </a:rPr>
              <a:t>i-Fi network in the </a:t>
            </a:r>
            <a:r>
              <a:rPr lang="en-US" sz="800" b="1" dirty="0">
                <a:solidFill>
                  <a:schemeClr val="tx2"/>
                </a:solidFill>
                <a:latin typeface="Asap"/>
                <a:cs typeface="Asap"/>
              </a:rPr>
              <a:t>I</a:t>
            </a:r>
            <a:r>
              <a:rPr lang="en-US" sz="800" b="1" dirty="0">
                <a:solidFill>
                  <a:schemeClr val="tx2"/>
                </a:solidFill>
                <a:latin typeface="Asap"/>
                <a:cs typeface="Asap"/>
                <a:sym typeface="Arial" charset="0"/>
              </a:rPr>
              <a:t>oT era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1933B3-6DB9-42CF-86CE-6026D4F2E87B}"/>
              </a:ext>
            </a:extLst>
          </p:cNvPr>
          <p:cNvSpPr/>
          <p:nvPr/>
        </p:nvSpPr>
        <p:spPr>
          <a:xfrm>
            <a:off x="371688" y="2626811"/>
            <a:ext cx="227023" cy="2270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sap" panose="020F0504030202060203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80C40-A75A-4C01-91F8-20E09A143B12}"/>
              </a:ext>
            </a:extLst>
          </p:cNvPr>
          <p:cNvSpPr/>
          <p:nvPr/>
        </p:nvSpPr>
        <p:spPr>
          <a:xfrm>
            <a:off x="288067" y="1408891"/>
            <a:ext cx="29772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510"/>
                </a:solidFill>
                <a:latin typeface="Asap" panose="020F0504030202060203" pitchFamily="34" charset="0"/>
              </a:rPr>
              <a:t>The trial will be supported on a set of operators defined use cases / test plan with a focus on real operating environment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510"/>
                </a:solidFill>
                <a:latin typeface="Asap" panose="020F0504030202060203" pitchFamily="34" charset="0"/>
              </a:rPr>
              <a:t>Including good Wi-Fi coverage, good diagnostic information needed by operators for remote management, simple deployment per subscriber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5AC3B8-E5AE-421E-90EC-01C4BE09334B}"/>
              </a:ext>
            </a:extLst>
          </p:cNvPr>
          <p:cNvSpPr/>
          <p:nvPr/>
        </p:nvSpPr>
        <p:spPr>
          <a:xfrm>
            <a:off x="278487" y="3028758"/>
            <a:ext cx="29770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510"/>
                </a:solidFill>
                <a:latin typeface="Asap" panose="020F0504030202060203" pitchFamily="34" charset="0"/>
              </a:rPr>
              <a:t>Sustain quality of experience while deploying IoT devices in the home network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510"/>
                </a:solidFill>
                <a:latin typeface="Asap" panose="020F0504030202060203" pitchFamily="34" charset="0"/>
              </a:rPr>
              <a:t>Analyze IoT devices brought into the home by Operators as a managed service, homeowners as an unmanaged service, and third-party IoT service providers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510"/>
                </a:solidFill>
                <a:latin typeface="Asap" panose="020F0504030202060203" pitchFamily="34" charset="0"/>
              </a:rPr>
              <a:t>Specific use cases and requirements will be defined and gaps identified.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1E2DDEE-11B4-4804-9C15-082351672D36}"/>
              </a:ext>
            </a:extLst>
          </p:cNvPr>
          <p:cNvSpPr txBox="1">
            <a:spLocks/>
          </p:cNvSpPr>
          <p:nvPr/>
        </p:nvSpPr>
        <p:spPr>
          <a:xfrm>
            <a:off x="321197" y="-4073"/>
            <a:ext cx="8630779" cy="512763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1600" dirty="0">
                <a:latin typeface="Asap" panose="02000506040000020004" pitchFamily="2" charset="0"/>
                <a:cs typeface="Calibri Light" panose="020F0302020204030204" pitchFamily="34" charset="0"/>
              </a:rPr>
              <a:t>Phase 2 – Project Team Survey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987D9E-A766-4002-B1D3-E791A7B27DD7}"/>
              </a:ext>
            </a:extLst>
          </p:cNvPr>
          <p:cNvSpPr/>
          <p:nvPr/>
        </p:nvSpPr>
        <p:spPr>
          <a:xfrm>
            <a:off x="274815" y="4704534"/>
            <a:ext cx="8630779" cy="286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sap" panose="02000506040000020004" pitchFamily="2" charset="0"/>
              </a:rPr>
              <a:t>Next steps initial assessment / member survey conducted – need further feedback and analysis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ED087BF-3431-4D3E-B628-CEB1D9318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117168"/>
              </p:ext>
            </p:extLst>
          </p:nvPr>
        </p:nvGraphicFramePr>
        <p:xfrm>
          <a:off x="3738823" y="1131551"/>
          <a:ext cx="2472024" cy="341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0ED7C6E-A8F5-404B-A4C0-21FDE03E5606}"/>
              </a:ext>
            </a:extLst>
          </p:cNvPr>
          <p:cNvSpPr txBox="1"/>
          <p:nvPr/>
        </p:nvSpPr>
        <p:spPr>
          <a:xfrm>
            <a:off x="3356553" y="681927"/>
            <a:ext cx="1592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Importance for organization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596DD2-2B1A-4AB7-A0E8-B8B3C56633B1}"/>
              </a:ext>
            </a:extLst>
          </p:cNvPr>
          <p:cNvCxnSpPr>
            <a:cxnSpLocks/>
          </p:cNvCxnSpPr>
          <p:nvPr/>
        </p:nvCxnSpPr>
        <p:spPr>
          <a:xfrm>
            <a:off x="3401703" y="955065"/>
            <a:ext cx="25190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DF62AB6-D0ED-4673-83E3-28FA1E31D5F4}"/>
              </a:ext>
            </a:extLst>
          </p:cNvPr>
          <p:cNvSpPr txBox="1"/>
          <p:nvPr/>
        </p:nvSpPr>
        <p:spPr>
          <a:xfrm>
            <a:off x="6088147" y="681927"/>
            <a:ext cx="1592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Involvement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20938C-353E-4F6E-8B74-A3C13B935511}"/>
              </a:ext>
            </a:extLst>
          </p:cNvPr>
          <p:cNvCxnSpPr>
            <a:cxnSpLocks/>
          </p:cNvCxnSpPr>
          <p:nvPr/>
        </p:nvCxnSpPr>
        <p:spPr>
          <a:xfrm>
            <a:off x="6133297" y="955065"/>
            <a:ext cx="281444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E763D28-D6C0-4510-A6F3-1A5B47A1A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103600"/>
              </p:ext>
            </p:extLst>
          </p:nvPr>
        </p:nvGraphicFramePr>
        <p:xfrm>
          <a:off x="6103062" y="1131551"/>
          <a:ext cx="2473200" cy="341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EEB8D01-4A26-47C5-BDDF-C3F2D00EAA99}"/>
              </a:ext>
            </a:extLst>
          </p:cNvPr>
          <p:cNvSpPr txBox="1"/>
          <p:nvPr/>
        </p:nvSpPr>
        <p:spPr>
          <a:xfrm>
            <a:off x="4225300" y="1145067"/>
            <a:ext cx="15920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Liberty, SK Telecom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A1EAA5-FD84-45A2-A6FB-1308D269B2E9}"/>
              </a:ext>
            </a:extLst>
          </p:cNvPr>
          <p:cNvSpPr txBox="1"/>
          <p:nvPr/>
        </p:nvSpPr>
        <p:spPr>
          <a:xfrm>
            <a:off x="4225300" y="1744744"/>
            <a:ext cx="15920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Intel, </a:t>
            </a:r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Semtech</a:t>
            </a:r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, Telstra, Cognitive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DAA5F9-EF25-496C-A05F-CC9E2DC8B92D}"/>
              </a:ext>
            </a:extLst>
          </p:cNvPr>
          <p:cNvSpPr txBox="1"/>
          <p:nvPr/>
        </p:nvSpPr>
        <p:spPr>
          <a:xfrm>
            <a:off x="4225300" y="1998105"/>
            <a:ext cx="19070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CableLabs</a:t>
            </a:r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, Intel, Nokia, </a:t>
            </a:r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Accuris</a:t>
            </a:r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, Telecom Personal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57FAC3-9F75-4EA0-95B0-A415ADF28994}"/>
              </a:ext>
            </a:extLst>
          </p:cNvPr>
          <p:cNvSpPr txBox="1"/>
          <p:nvPr/>
        </p:nvSpPr>
        <p:spPr>
          <a:xfrm>
            <a:off x="4225300" y="2620799"/>
            <a:ext cx="18322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SK Telecom, Liberty, Huawei, </a:t>
            </a:r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SmithMicro</a:t>
            </a:r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, BT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869E6F-FE46-4F69-B1FB-079B3681DFDA}"/>
              </a:ext>
            </a:extLst>
          </p:cNvPr>
          <p:cNvSpPr txBox="1"/>
          <p:nvPr/>
        </p:nvSpPr>
        <p:spPr>
          <a:xfrm>
            <a:off x="6829497" y="1225405"/>
            <a:ext cx="18563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Intel, </a:t>
            </a:r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SmithMicro</a:t>
            </a:r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, Liberty, </a:t>
            </a:r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CableLabs</a:t>
            </a:r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, </a:t>
            </a:r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Accuris</a:t>
            </a:r>
            <a:endParaRPr lang="en-US" sz="600" b="1" dirty="0">
              <a:solidFill>
                <a:schemeClr val="tx2">
                  <a:lumMod val="50000"/>
                </a:schemeClr>
              </a:solidFill>
              <a:latin typeface="Asap"/>
              <a:cs typeface="Asap"/>
              <a:sym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752696-B38A-4455-9033-75ADE7D06422}"/>
              </a:ext>
            </a:extLst>
          </p:cNvPr>
          <p:cNvSpPr txBox="1"/>
          <p:nvPr/>
        </p:nvSpPr>
        <p:spPr>
          <a:xfrm>
            <a:off x="6829497" y="1962066"/>
            <a:ext cx="15920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SmithMicro</a:t>
            </a:r>
            <a:endParaRPr lang="en-US" sz="600" b="1" dirty="0">
              <a:solidFill>
                <a:schemeClr val="tx2">
                  <a:lumMod val="50000"/>
                </a:schemeClr>
              </a:solidFill>
              <a:latin typeface="Asap"/>
              <a:cs typeface="Asap"/>
              <a:sym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2BB5BC-40EE-4F2D-8F4E-6D8F1F7A8F63}"/>
              </a:ext>
            </a:extLst>
          </p:cNvPr>
          <p:cNvSpPr txBox="1"/>
          <p:nvPr/>
        </p:nvSpPr>
        <p:spPr>
          <a:xfrm>
            <a:off x="6829497" y="2303311"/>
            <a:ext cx="1734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Telstra, Cognitive, SK Telecom, Huawei, BT, Nokia, Telecom Personal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EE03CC-1A0E-4FB4-B481-EA4EF488F6AD}"/>
              </a:ext>
            </a:extLst>
          </p:cNvPr>
          <p:cNvSpPr txBox="1"/>
          <p:nvPr/>
        </p:nvSpPr>
        <p:spPr>
          <a:xfrm>
            <a:off x="6829497" y="3130177"/>
            <a:ext cx="15920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CableLabs</a:t>
            </a:r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, </a:t>
            </a:r>
            <a:r>
              <a:rPr lang="en-US" sz="600" b="1" dirty="0" err="1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Semtech</a:t>
            </a:r>
            <a:r>
              <a:rPr lang="en-US" sz="6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  <a:sym typeface="Arial" charset="0"/>
              </a:rPr>
              <a:t>, Liberty, Huawei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FE365C-32E3-4313-A4BD-B2A27D0C161F}"/>
              </a:ext>
            </a:extLst>
          </p:cNvPr>
          <p:cNvCxnSpPr>
            <a:cxnSpLocks/>
          </p:cNvCxnSpPr>
          <p:nvPr/>
        </p:nvCxnSpPr>
        <p:spPr>
          <a:xfrm>
            <a:off x="3279798" y="1053137"/>
            <a:ext cx="0" cy="336970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5B03EF2-1F3D-4709-BF40-2C26705367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566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660255EA-85C8-42A1-983A-6968877F30B4}"/>
              </a:ext>
            </a:extLst>
          </p:cNvPr>
          <p:cNvSpPr txBox="1">
            <a:spLocks/>
          </p:cNvSpPr>
          <p:nvPr/>
        </p:nvSpPr>
        <p:spPr>
          <a:xfrm>
            <a:off x="321197" y="-4072"/>
            <a:ext cx="8630779" cy="512763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sap" panose="02000506040000020004" pitchFamily="2" charset="0"/>
              </a:rPr>
              <a:t>Cross Member Feedback Collector - 1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6B0760-6B4E-4B16-87CF-50E7A45F4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02807"/>
              </p:ext>
            </p:extLst>
          </p:nvPr>
        </p:nvGraphicFramePr>
        <p:xfrm>
          <a:off x="383623" y="723900"/>
          <a:ext cx="8299516" cy="402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15">
                  <a:extLst>
                    <a:ext uri="{9D8B030D-6E8A-4147-A177-3AD203B41FA5}">
                      <a16:colId xmlns:a16="http://schemas.microsoft.com/office/drawing/2014/main" val="1220454114"/>
                    </a:ext>
                  </a:extLst>
                </a:gridCol>
                <a:gridCol w="1305375">
                  <a:extLst>
                    <a:ext uri="{9D8B030D-6E8A-4147-A177-3AD203B41FA5}">
                      <a16:colId xmlns:a16="http://schemas.microsoft.com/office/drawing/2014/main" val="2852240143"/>
                    </a:ext>
                  </a:extLst>
                </a:gridCol>
                <a:gridCol w="1297342">
                  <a:extLst>
                    <a:ext uri="{9D8B030D-6E8A-4147-A177-3AD203B41FA5}">
                      <a16:colId xmlns:a16="http://schemas.microsoft.com/office/drawing/2014/main" val="507555483"/>
                    </a:ext>
                  </a:extLst>
                </a:gridCol>
                <a:gridCol w="1297342">
                  <a:extLst>
                    <a:ext uri="{9D8B030D-6E8A-4147-A177-3AD203B41FA5}">
                      <a16:colId xmlns:a16="http://schemas.microsoft.com/office/drawing/2014/main" val="3893494691"/>
                    </a:ext>
                  </a:extLst>
                </a:gridCol>
                <a:gridCol w="1297342">
                  <a:extLst>
                    <a:ext uri="{9D8B030D-6E8A-4147-A177-3AD203B41FA5}">
                      <a16:colId xmlns:a16="http://schemas.microsoft.com/office/drawing/2014/main" val="2263593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52439566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970739309"/>
                    </a:ext>
                  </a:extLst>
                </a:gridCol>
              </a:tblGrid>
              <a:tr h="271879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sap" panose="02000506040000020004" pitchFamily="2" charset="0"/>
                        </a:rPr>
                        <a:t>Organization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  <a:sym typeface="Arial" charset="0"/>
                        </a:rPr>
                        <a:t>Multi-AP Solutions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Asap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  <a:sym typeface="Arial" charset="0"/>
                        </a:rPr>
                        <a:t>Enhancing the In-Home 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  <a:sym typeface="Arial" charset="0"/>
                        </a:rPr>
                        <a:t>i-Fi network in the 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  <a:sym typeface="Arial" charset="0"/>
                        </a:rPr>
                        <a:t>oT era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Asap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b="1" kern="1200" dirty="0">
                        <a:solidFill>
                          <a:schemeClr val="lt1"/>
                        </a:solidFill>
                        <a:latin typeface="Asap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08621"/>
                  </a:ext>
                </a:extLst>
              </a:tr>
              <a:tr h="166148">
                <a:tc>
                  <a:txBody>
                    <a:bodyPr/>
                    <a:lstStyle/>
                    <a:p>
                      <a:endParaRPr lang="en-US" sz="105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CONs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CONs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234563"/>
                  </a:ext>
                </a:extLst>
              </a:tr>
              <a:tr h="72501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sap" panose="02000506040000020004" pitchFamily="2" charset="0"/>
                        </a:rPr>
                        <a:t>Cisco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Might prove useful for registration flows (building on boarding capabilities in the home)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971095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sap" panose="02000506040000020004" pitchFamily="2" charset="0"/>
                        </a:rPr>
                        <a:t>CableLabs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Need engage EPRI and SP’s that have vertical business 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020472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834129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678690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801898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815085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050818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17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1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5B03EF2-1F3D-4709-BF40-2C26705367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5B03EF2-1F3D-4709-BF40-2C2670536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660255EA-85C8-42A1-983A-6968877F30B4}"/>
              </a:ext>
            </a:extLst>
          </p:cNvPr>
          <p:cNvSpPr txBox="1">
            <a:spLocks/>
          </p:cNvSpPr>
          <p:nvPr/>
        </p:nvSpPr>
        <p:spPr>
          <a:xfrm>
            <a:off x="321197" y="-4072"/>
            <a:ext cx="8630779" cy="512763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sap" panose="02000506040000020004" pitchFamily="2" charset="0"/>
              </a:rPr>
              <a:t>Cross Member Feedback Collector - 2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6B0760-6B4E-4B16-87CF-50E7A45F4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89109"/>
              </p:ext>
            </p:extLst>
          </p:nvPr>
        </p:nvGraphicFramePr>
        <p:xfrm>
          <a:off x="383623" y="723900"/>
          <a:ext cx="8299516" cy="322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15">
                  <a:extLst>
                    <a:ext uri="{9D8B030D-6E8A-4147-A177-3AD203B41FA5}">
                      <a16:colId xmlns:a16="http://schemas.microsoft.com/office/drawing/2014/main" val="1220454114"/>
                    </a:ext>
                  </a:extLst>
                </a:gridCol>
                <a:gridCol w="1305375">
                  <a:extLst>
                    <a:ext uri="{9D8B030D-6E8A-4147-A177-3AD203B41FA5}">
                      <a16:colId xmlns:a16="http://schemas.microsoft.com/office/drawing/2014/main" val="2852240143"/>
                    </a:ext>
                  </a:extLst>
                </a:gridCol>
                <a:gridCol w="1297342">
                  <a:extLst>
                    <a:ext uri="{9D8B030D-6E8A-4147-A177-3AD203B41FA5}">
                      <a16:colId xmlns:a16="http://schemas.microsoft.com/office/drawing/2014/main" val="507555483"/>
                    </a:ext>
                  </a:extLst>
                </a:gridCol>
                <a:gridCol w="1297342">
                  <a:extLst>
                    <a:ext uri="{9D8B030D-6E8A-4147-A177-3AD203B41FA5}">
                      <a16:colId xmlns:a16="http://schemas.microsoft.com/office/drawing/2014/main" val="3893494691"/>
                    </a:ext>
                  </a:extLst>
                </a:gridCol>
                <a:gridCol w="1297342">
                  <a:extLst>
                    <a:ext uri="{9D8B030D-6E8A-4147-A177-3AD203B41FA5}">
                      <a16:colId xmlns:a16="http://schemas.microsoft.com/office/drawing/2014/main" val="2263593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52439566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970739309"/>
                    </a:ext>
                  </a:extLst>
                </a:gridCol>
              </a:tblGrid>
              <a:tr h="271879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sap" panose="02000506040000020004" pitchFamily="2" charset="0"/>
                        </a:rPr>
                        <a:t>Organization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  <a:sym typeface="Arial" charset="0"/>
                        </a:rPr>
                        <a:t>Multi-AP Solutions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Asap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  <a:sym typeface="Arial" charset="0"/>
                        </a:rPr>
                        <a:t>Enhancing the In-Home 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  <a:sym typeface="Arial" charset="0"/>
                        </a:rPr>
                        <a:t>i-Fi network in the 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  <a:sym typeface="Arial" charset="0"/>
                        </a:rPr>
                        <a:t>oT era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Asap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kern="1200" dirty="0">
                          <a:solidFill>
                            <a:schemeClr val="lt1"/>
                          </a:solidFill>
                          <a:latin typeface="Asap" panose="02000506040000020004" pitchFamily="2" charset="0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b="1" kern="1200" dirty="0">
                        <a:solidFill>
                          <a:schemeClr val="lt1"/>
                        </a:solidFill>
                        <a:latin typeface="Asap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08621"/>
                  </a:ext>
                </a:extLst>
              </a:tr>
              <a:tr h="166148">
                <a:tc>
                  <a:txBody>
                    <a:bodyPr/>
                    <a:lstStyle/>
                    <a:p>
                      <a:endParaRPr lang="en-US" sz="105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CONs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CONs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Asap" panose="02000506040000020004" pitchFamily="2" charset="0"/>
                        </a:rPr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234563"/>
                  </a:ext>
                </a:extLst>
              </a:tr>
              <a:tr h="725010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971095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020472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834129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678690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801898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815085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 dirty="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050818"/>
                  </a:ext>
                </a:extLst>
              </a:tr>
              <a:tr h="171183">
                <a:tc>
                  <a:txBody>
                    <a:bodyPr/>
                    <a:lstStyle/>
                    <a:p>
                      <a:endParaRPr lang="en-US" sz="1100">
                        <a:latin typeface="Asap" panose="02000506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17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3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5C9F586-31BB-42F0-A3A4-189B1A0001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3301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0617CAB5-F7EC-41BA-B264-B360B70425D7}"/>
              </a:ext>
            </a:extLst>
          </p:cNvPr>
          <p:cNvSpPr txBox="1">
            <a:spLocks/>
          </p:cNvSpPr>
          <p:nvPr/>
        </p:nvSpPr>
        <p:spPr>
          <a:xfrm>
            <a:off x="321197" y="-4072"/>
            <a:ext cx="8630779" cy="512763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sap" panose="02000506040000020004" pitchFamily="2" charset="0"/>
              </a:rPr>
              <a:t>Proposed Next Steps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7A4BBD7-9977-4EBC-987D-40A77CC0C8F8}"/>
              </a:ext>
            </a:extLst>
          </p:cNvPr>
          <p:cNvSpPr txBox="1">
            <a:spLocks/>
          </p:cNvSpPr>
          <p:nvPr/>
        </p:nvSpPr>
        <p:spPr>
          <a:xfrm>
            <a:off x="655909" y="834888"/>
            <a:ext cx="6739301" cy="37039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Char char="•"/>
              <a:defRPr kern="1200">
                <a:solidFill>
                  <a:srgbClr val="3C4A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  <a:buFont typeface="Arial" charset="0"/>
              <a:buAutoNum type="arabicPeriod"/>
            </a:pPr>
            <a:r>
              <a:rPr lang="en-US" sz="1600" dirty="0"/>
              <a:t>CTO Group leadership and PMO to consolidate feedback and assessment results 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Arial" charset="0"/>
              <a:buAutoNum type="arabicPeriod"/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900"/>
              </a:spcAft>
              <a:buFont typeface="Arial" charset="0"/>
              <a:buAutoNum type="arabicPeriod"/>
            </a:pPr>
            <a:r>
              <a:rPr lang="en-US" sz="1600" dirty="0"/>
              <a:t>CTO Group to bring a recommendation to the Board by the Atlanta meeting in alignment with In-Home Wi-Fi leadership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Arial" charset="0"/>
              <a:buAutoNum type="arabicPeriod"/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900"/>
              </a:spcAft>
              <a:buFont typeface="Arial" charset="0"/>
              <a:buAutoNum type="arabicPeriod"/>
            </a:pPr>
            <a:r>
              <a:rPr lang="en-US" sz="1600" dirty="0"/>
              <a:t>Follow-up meeting early June to define new project governance, timelines and deliverables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Arial" charset="0"/>
              <a:buAutoNum type="arabicPeriod"/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900"/>
              </a:spcAft>
              <a:buFont typeface="Arial" charset="0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407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think-cell Slide" r:id="rId5" imgW="540" imgH="541" progId="TCLayout.ActiveDocument.1">
                  <p:embed/>
                </p:oleObj>
              </mc:Choice>
              <mc:Fallback>
                <p:oleObj name="think-cell Slide" r:id="rId5" imgW="540" imgH="54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0502" y="40616"/>
            <a:ext cx="5927741" cy="3723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None/>
              <a:defRPr sz="2000" b="1" kern="1200" baseline="0">
                <a:solidFill>
                  <a:srgbClr val="FFFFFF"/>
                </a:solidFill>
                <a:latin typeface="Asap"/>
                <a:ea typeface="ＭＳ Ｐゴシック" charset="0"/>
                <a:cs typeface="Asap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sap" panose="02000506040000020004" pitchFamily="2" charset="0"/>
              </a:rPr>
              <a:t>Thank You</a:t>
            </a:r>
            <a:endParaRPr lang="en-GB" dirty="0">
              <a:latin typeface="Asap" panose="0200050604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728797" y="2250139"/>
            <a:ext cx="5510577" cy="3723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973" y="4246806"/>
            <a:ext cx="8438909" cy="425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1800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</a:rPr>
              <a:t>Engage on projects via </a:t>
            </a:r>
            <a:r>
              <a:rPr lang="en-US" sz="1800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  <a:hlinkClick r:id="rId7"/>
              </a:rPr>
              <a:t>WBA extranet</a:t>
            </a:r>
            <a:r>
              <a:rPr lang="en-US" sz="1800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</a:rPr>
              <a:t> | PMO contact: </a:t>
            </a:r>
            <a:r>
              <a:rPr lang="en-US" sz="1800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  <a:hlinkClick r:id="rId8"/>
              </a:rPr>
              <a:t>pmo@wballiance.com</a:t>
            </a:r>
            <a:endParaRPr lang="en-GB" sz="1800" dirty="0">
              <a:solidFill>
                <a:srgbClr val="646363"/>
              </a:solidFill>
              <a:latin typeface="Asap" panose="02000506040000020004" pitchFamily="2" charset="0"/>
              <a:cs typeface="Arial" charset="0"/>
              <a:sym typeface="Asap" panose="02000506040000020004" pitchFamily="2" charset="0"/>
            </a:endParaRPr>
          </a:p>
        </p:txBody>
      </p:sp>
      <p:pic>
        <p:nvPicPr>
          <p:cNvPr id="8" name="Picture 7" descr="wba_strapline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51" y="296734"/>
            <a:ext cx="37988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D0B53D-52D4-44D9-BDB6-4191A767E816}"/>
              </a:ext>
            </a:extLst>
          </p:cNvPr>
          <p:cNvSpPr/>
          <p:nvPr/>
        </p:nvSpPr>
        <p:spPr>
          <a:xfrm>
            <a:off x="808308" y="2768637"/>
            <a:ext cx="4744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Dr. Derek Peterson </a:t>
            </a:r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- CTO Group Chair, Boingo Wireless</a:t>
            </a:r>
          </a:p>
          <a:p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Dr. Necati Canpolat </a:t>
            </a:r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- CTO Group Co-Chair, Intel Corp.</a:t>
            </a:r>
          </a:p>
          <a:p>
            <a:endParaRPr lang="en-US" dirty="0">
              <a:latin typeface="Asap" panose="02000506040000020004" pitchFamily="2" charset="0"/>
              <a:sym typeface="Asap" panose="02000506040000020004" pitchFamily="2" charset="0"/>
            </a:endParaRPr>
          </a:p>
          <a:p>
            <a:r>
              <a:rPr lang="en-US" sz="1200" b="1" dirty="0">
                <a:latin typeface="Asap" panose="02000506040000020004" pitchFamily="2" charset="0"/>
                <a:sym typeface="Asap" panose="02000506040000020004" pitchFamily="2" charset="0"/>
              </a:rPr>
              <a:t>WBA PMO</a:t>
            </a:r>
          </a:p>
          <a:p>
            <a:r>
              <a:rPr lang="en-US" sz="1200" dirty="0">
                <a:latin typeface="Asap" panose="02000506040000020004" pitchFamily="2" charset="0"/>
                <a:sym typeface="Asap" panose="02000506040000020004" pitchFamily="2" charset="0"/>
              </a:rPr>
              <a:t>Bruno Tomas</a:t>
            </a:r>
          </a:p>
          <a:p>
            <a:r>
              <a:rPr lang="en-US" sz="1200" dirty="0">
                <a:latin typeface="Asap" panose="02000506040000020004" pitchFamily="2" charset="0"/>
                <a:sym typeface="Asap" panose="02000506040000020004" pitchFamily="2" charset="0"/>
              </a:rPr>
              <a:t>Pedro Mouta</a:t>
            </a:r>
          </a:p>
        </p:txBody>
      </p:sp>
    </p:spTree>
    <p:extLst>
      <p:ext uri="{BB962C8B-B14F-4D97-AF65-F5344CB8AC3E}">
        <p14:creationId xmlns:p14="http://schemas.microsoft.com/office/powerpoint/2010/main" val="125002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82B97-D83D-4D79-9330-E08D510F0844}"/>
              </a:ext>
            </a:extLst>
          </p:cNvPr>
          <p:cNvSpPr txBox="1">
            <a:spLocks/>
          </p:cNvSpPr>
          <p:nvPr/>
        </p:nvSpPr>
        <p:spPr>
          <a:xfrm>
            <a:off x="321197" y="-4072"/>
            <a:ext cx="8630779" cy="512763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sap" panose="02000506040000020004" pitchFamily="2" charset="0"/>
              </a:rPr>
              <a:t>Joint Taskforces (JTF)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6D04B9-AFB2-48D4-9D4B-2DAEE3AC87CC}"/>
              </a:ext>
            </a:extLst>
          </p:cNvPr>
          <p:cNvCxnSpPr>
            <a:cxnSpLocks/>
          </p:cNvCxnSpPr>
          <p:nvPr/>
        </p:nvCxnSpPr>
        <p:spPr>
          <a:xfrm>
            <a:off x="512760" y="1007773"/>
            <a:ext cx="126593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B92F8E6-11D3-4C61-9C01-9DBDF6C542B4}"/>
              </a:ext>
            </a:extLst>
          </p:cNvPr>
          <p:cNvSpPr txBox="1"/>
          <p:nvPr/>
        </p:nvSpPr>
        <p:spPr>
          <a:xfrm>
            <a:off x="467610" y="743381"/>
            <a:ext cx="2174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</a:rPr>
              <a:t>ORGANIZATIONS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Asap"/>
              <a:cs typeface="Asap"/>
              <a:sym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C7D2C7-0534-476E-83C3-909311CD8A75}"/>
              </a:ext>
            </a:extLst>
          </p:cNvPr>
          <p:cNvCxnSpPr>
            <a:cxnSpLocks/>
          </p:cNvCxnSpPr>
          <p:nvPr/>
        </p:nvCxnSpPr>
        <p:spPr>
          <a:xfrm>
            <a:off x="1926961" y="1007773"/>
            <a:ext cx="193105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0A24B2-C0EE-4A4D-A1DF-08A363709969}"/>
              </a:ext>
            </a:extLst>
          </p:cNvPr>
          <p:cNvSpPr txBox="1"/>
          <p:nvPr/>
        </p:nvSpPr>
        <p:spPr>
          <a:xfrm>
            <a:off x="1881811" y="743381"/>
            <a:ext cx="2174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</a:rPr>
              <a:t>SCOPE OF THE JTF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Asap"/>
              <a:cs typeface="Asap"/>
              <a:sym typeface="Arial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89B10F-8451-44D4-98BE-86166422F15D}"/>
              </a:ext>
            </a:extLst>
          </p:cNvPr>
          <p:cNvCxnSpPr>
            <a:cxnSpLocks/>
          </p:cNvCxnSpPr>
          <p:nvPr/>
        </p:nvCxnSpPr>
        <p:spPr>
          <a:xfrm>
            <a:off x="6237962" y="1007773"/>
            <a:ext cx="21770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CDFF803-2026-4510-ACDB-3731F27BC569}"/>
              </a:ext>
            </a:extLst>
          </p:cNvPr>
          <p:cNvSpPr txBox="1"/>
          <p:nvPr/>
        </p:nvSpPr>
        <p:spPr>
          <a:xfrm>
            <a:off x="6174902" y="743381"/>
            <a:ext cx="2174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</a:rPr>
              <a:t>EXPECTED OUTCOME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Asap"/>
              <a:cs typeface="Asap"/>
              <a:sym typeface="Arial" charset="0"/>
            </a:endParaRPr>
          </a:p>
        </p:txBody>
      </p:sp>
      <p:pic>
        <p:nvPicPr>
          <p:cNvPr id="36" name="Imagem 3">
            <a:extLst>
              <a:ext uri="{FF2B5EF4-FFF2-40B4-BE49-F238E27FC236}">
                <a16:creationId xmlns:a16="http://schemas.microsoft.com/office/drawing/2014/main" id="{525BB9DC-1B83-44F9-BA7F-E8AFCA7C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98" y="1317816"/>
            <a:ext cx="470272" cy="450910"/>
          </a:xfrm>
          <a:prstGeom prst="rect">
            <a:avLst/>
          </a:prstGeom>
        </p:spPr>
      </p:pic>
      <p:pic>
        <p:nvPicPr>
          <p:cNvPr id="37" name="Imagem 6">
            <a:extLst>
              <a:ext uri="{FF2B5EF4-FFF2-40B4-BE49-F238E27FC236}">
                <a16:creationId xmlns:a16="http://schemas.microsoft.com/office/drawing/2014/main" id="{53325FA1-CE46-46F5-8BEA-4E3DAA4B6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38" y="2078768"/>
            <a:ext cx="725592" cy="563531"/>
          </a:xfrm>
          <a:prstGeom prst="rect">
            <a:avLst/>
          </a:prstGeom>
        </p:spPr>
      </p:pic>
      <p:pic>
        <p:nvPicPr>
          <p:cNvPr id="38" name="Imagem 15">
            <a:extLst>
              <a:ext uri="{FF2B5EF4-FFF2-40B4-BE49-F238E27FC236}">
                <a16:creationId xmlns:a16="http://schemas.microsoft.com/office/drawing/2014/main" id="{1AC11A3A-B45D-4ED7-8F2B-A8A03B33F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90" y="2982719"/>
            <a:ext cx="1005288" cy="22011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8095BB6-E72D-42FA-AF62-7262A612513D}"/>
              </a:ext>
            </a:extLst>
          </p:cNvPr>
          <p:cNvSpPr/>
          <p:nvPr/>
        </p:nvSpPr>
        <p:spPr>
          <a:xfrm>
            <a:off x="1926960" y="1312438"/>
            <a:ext cx="2000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Aligning roaming frameworks for the dawn of a new 5G roaming era.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620B46-3B3B-4604-9071-5F77A722215A}"/>
              </a:ext>
            </a:extLst>
          </p:cNvPr>
          <p:cNvSpPr/>
          <p:nvPr/>
        </p:nvSpPr>
        <p:spPr>
          <a:xfrm>
            <a:off x="6308737" y="1312438"/>
            <a:ext cx="242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New business opportunities for WBA members that leverage Wi-Fi Roaming.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1A6FC6-972D-4AC8-AD57-9DBEF975177F}"/>
              </a:ext>
            </a:extLst>
          </p:cNvPr>
          <p:cNvSpPr/>
          <p:nvPr/>
        </p:nvSpPr>
        <p:spPr>
          <a:xfrm>
            <a:off x="1926960" y="2039836"/>
            <a:ext cx="20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Collaborate in key Wi-Fi aspects, related with interoperability, roaming and services.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A4CF59-77ED-4640-A797-DF7A9AE75B13}"/>
              </a:ext>
            </a:extLst>
          </p:cNvPr>
          <p:cNvSpPr/>
          <p:nvPr/>
        </p:nvSpPr>
        <p:spPr>
          <a:xfrm>
            <a:off x="6308737" y="2039836"/>
            <a:ext cx="2427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Foster adoption of Wi-Fi technologies, leading to the deployment of NGH networks.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BE960A-5295-4E81-967F-C891E116B77A}"/>
              </a:ext>
            </a:extLst>
          </p:cNvPr>
          <p:cNvSpPr/>
          <p:nvPr/>
        </p:nvSpPr>
        <p:spPr>
          <a:xfrm>
            <a:off x="1926960" y="2918168"/>
            <a:ext cx="2000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Align the Wi-Fi and IoT worlds that leverage 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LoRa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 technology.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AB2D6B-3A8C-4A43-A57D-4AB1D3E1C8B5}"/>
              </a:ext>
            </a:extLst>
          </p:cNvPr>
          <p:cNvSpPr/>
          <p:nvPr/>
        </p:nvSpPr>
        <p:spPr>
          <a:xfrm>
            <a:off x="6308737" y="2918168"/>
            <a:ext cx="2427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New business opportunities for WBA members that leverage Wi-Fi Roaming and have IoT business.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D09B5B-4350-47E5-B4F4-7942EC39B4B8}"/>
              </a:ext>
            </a:extLst>
          </p:cNvPr>
          <p:cNvSpPr/>
          <p:nvPr/>
        </p:nvSpPr>
        <p:spPr>
          <a:xfrm>
            <a:off x="6308737" y="3733610"/>
            <a:ext cx="242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Industry assuming Wi-Fi is part of 5G at the highest standards bodies level.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62FFE4-017D-42AB-9076-03A557D20F99}"/>
              </a:ext>
            </a:extLst>
          </p:cNvPr>
          <p:cNvCxnSpPr>
            <a:cxnSpLocks/>
          </p:cNvCxnSpPr>
          <p:nvPr/>
        </p:nvCxnSpPr>
        <p:spPr>
          <a:xfrm>
            <a:off x="6152112" y="1202042"/>
            <a:ext cx="0" cy="34643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018A44-9CAA-4601-BD9E-C468F667BE2F}"/>
              </a:ext>
            </a:extLst>
          </p:cNvPr>
          <p:cNvCxnSpPr>
            <a:cxnSpLocks/>
          </p:cNvCxnSpPr>
          <p:nvPr/>
        </p:nvCxnSpPr>
        <p:spPr>
          <a:xfrm>
            <a:off x="3985076" y="1007773"/>
            <a:ext cx="205873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483BD70-9CFD-48F3-A9C7-CBF908677244}"/>
              </a:ext>
            </a:extLst>
          </p:cNvPr>
          <p:cNvSpPr txBox="1"/>
          <p:nvPr/>
        </p:nvSpPr>
        <p:spPr>
          <a:xfrm>
            <a:off x="3985076" y="743381"/>
            <a:ext cx="21745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Asap"/>
                <a:cs typeface="Asap"/>
              </a:rPr>
              <a:t>OBJECTIVES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Asap"/>
              <a:cs typeface="Asap"/>
              <a:sym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AF155D-A491-4AE7-A382-AAA8010F7B90}"/>
              </a:ext>
            </a:extLst>
          </p:cNvPr>
          <p:cNvSpPr/>
          <p:nvPr/>
        </p:nvSpPr>
        <p:spPr>
          <a:xfrm>
            <a:off x="1926960" y="3762691"/>
            <a:ext cx="2000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RAN Convergence study bridging the gap between 5G and Wi-Fi networks.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841A35F-406F-4DF9-BDF9-ED0A244C1585}"/>
              </a:ext>
            </a:extLst>
          </p:cNvPr>
          <p:cNvSpPr/>
          <p:nvPr/>
        </p:nvSpPr>
        <p:spPr>
          <a:xfrm>
            <a:off x="3985076" y="1312438"/>
            <a:ext cx="2109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Revised roaming documents and framework published by WBA and GSMA.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67BF59-D2E9-4A93-849F-820AEEB350B8}"/>
              </a:ext>
            </a:extLst>
          </p:cNvPr>
          <p:cNvSpPr/>
          <p:nvPr/>
        </p:nvSpPr>
        <p:spPr>
          <a:xfrm>
            <a:off x="3985076" y="2039836"/>
            <a:ext cx="2109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Updates and improvements on each organization specifications and testing programs.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D43D5E-39AB-4BF7-8244-27834253C880}"/>
              </a:ext>
            </a:extLst>
          </p:cNvPr>
          <p:cNvSpPr/>
          <p:nvPr/>
        </p:nvSpPr>
        <p:spPr>
          <a:xfrm>
            <a:off x="3985076" y="2918168"/>
            <a:ext cx="2109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WBA &amp; 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LoRa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 joint publication on WRIX synergies with 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LoRa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 and deployment at the gateway level.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B4DCAE1-7DDC-4EE5-B5A2-84A7C0585666}"/>
              </a:ext>
            </a:extLst>
          </p:cNvPr>
          <p:cNvSpPr/>
          <p:nvPr/>
        </p:nvSpPr>
        <p:spPr>
          <a:xfrm>
            <a:off x="3985076" y="3762691"/>
            <a:ext cx="2109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sap" panose="02000506040000020004" pitchFamily="2" charset="0"/>
              </a:rPr>
              <a:t>WBA &amp; NGMN joint publication on Wi-Fi integration with 5G networks.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sap" panose="02000506040000020004" pitchFamily="2" charset="0"/>
            </a:endParaRPr>
          </a:p>
        </p:txBody>
      </p:sp>
      <p:pic>
        <p:nvPicPr>
          <p:cNvPr id="34" name="Imagem 2">
            <a:extLst>
              <a:ext uri="{FF2B5EF4-FFF2-40B4-BE49-F238E27FC236}">
                <a16:creationId xmlns:a16="http://schemas.microsoft.com/office/drawing/2014/main" id="{5C5DF573-E2D9-47B6-8BC7-CAA41510F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7" y="3762691"/>
            <a:ext cx="978233" cy="5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61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6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8.24486706419710912996E+00&quot;&gt;&lt;m_msothmcolidx val=&quot;0&quot;/&gt;&lt;m_rgb r=&quot;43&quot; g=&quot;A3&quot; b=&quot;F1&quot;/&gt;&lt;m_nBrightness val=&quot;0&quot;/&gt;&lt;/elem&gt;&lt;elem m_fUsage=&quot;4.04281218129899366787E-01&quot;&gt;&lt;m_msothmcolidx val=&quot;0&quot;/&gt;&lt;m_rgb r=&quot;9B&quot; g=&quot;3F&quot; b=&quot;24&quot;/&gt;&lt;m_nBrightness val=&quot;0&quot;/&gt;&lt;/elem&gt;&lt;elem m_fUsage=&quot;1.35085171767299283552E-01&quot;&gt;&lt;m_msothmcolidx val=&quot;0&quot;/&gt;&lt;m_rgb r=&quot;00&quot; g=&quot;70&quot; b=&quot;C0&quot;/&gt;&lt;m_nBrightness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lliance Theme (16-9)">
  <a:themeElements>
    <a:clrScheme name="WBA">
      <a:dk1>
        <a:srgbClr val="042C57"/>
      </a:dk1>
      <a:lt1>
        <a:srgbClr val="FFFFFF"/>
      </a:lt1>
      <a:dk2>
        <a:srgbClr val="0C5FA2"/>
      </a:dk2>
      <a:lt2>
        <a:srgbClr val="FFFFFF"/>
      </a:lt2>
      <a:accent1>
        <a:srgbClr val="139CEB"/>
      </a:accent1>
      <a:accent2>
        <a:srgbClr val="AE183F"/>
      </a:accent2>
      <a:accent3>
        <a:srgbClr val="83B737"/>
      </a:accent3>
      <a:accent4>
        <a:srgbClr val="7F0E7D"/>
      </a:accent4>
      <a:accent5>
        <a:srgbClr val="4BACC6"/>
      </a:accent5>
      <a:accent6>
        <a:srgbClr val="F89E16"/>
      </a:accent6>
      <a:hlink>
        <a:srgbClr val="7DB928"/>
      </a:hlink>
      <a:folHlink>
        <a:srgbClr val="006E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liance 2018 (16-9).potx" id="{C8020781-586D-48D2-8EC1-96CADDD057A3}" vid="{299ED372-0268-4153-AE24-E0C31DE6C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14029</TotalTime>
  <Words>824</Words>
  <Application>Microsoft Office PowerPoint</Application>
  <PresentationFormat>On-screen Show (16:9)</PresentationFormat>
  <Paragraphs>135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Asap</vt:lpstr>
      <vt:lpstr>Calibri</vt:lpstr>
      <vt:lpstr>Alliance Theme (16-9)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</dc:creator>
  <cp:lastModifiedBy>Bruno Tomas</cp:lastModifiedBy>
  <cp:revision>401</cp:revision>
  <dcterms:created xsi:type="dcterms:W3CDTF">2017-12-19T00:20:31Z</dcterms:created>
  <dcterms:modified xsi:type="dcterms:W3CDTF">2019-03-26T21:03:50Z</dcterms:modified>
</cp:coreProperties>
</file>